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2" r:id="rId3"/>
    <p:sldMasterId id="2147483667" r:id="rId4"/>
  </p:sldMasterIdLst>
  <p:notesMasterIdLst>
    <p:notesMasterId r:id="rId61"/>
  </p:notesMasterIdLst>
  <p:handoutMasterIdLst>
    <p:handoutMasterId r:id="rId62"/>
  </p:handoutMasterIdLst>
  <p:sldIdLst>
    <p:sldId id="256" r:id="rId5"/>
    <p:sldId id="318" r:id="rId6"/>
    <p:sldId id="299" r:id="rId7"/>
    <p:sldId id="300" r:id="rId8"/>
    <p:sldId id="301" r:id="rId9"/>
    <p:sldId id="302" r:id="rId10"/>
    <p:sldId id="316" r:id="rId11"/>
    <p:sldId id="303" r:id="rId12"/>
    <p:sldId id="304" r:id="rId13"/>
    <p:sldId id="310" r:id="rId14"/>
    <p:sldId id="305" r:id="rId15"/>
    <p:sldId id="306" r:id="rId16"/>
    <p:sldId id="308" r:id="rId17"/>
    <p:sldId id="309" r:id="rId18"/>
    <p:sldId id="257" r:id="rId19"/>
    <p:sldId id="307" r:id="rId20"/>
    <p:sldId id="311" r:id="rId21"/>
    <p:sldId id="290" r:id="rId22"/>
    <p:sldId id="291" r:id="rId23"/>
    <p:sldId id="313" r:id="rId24"/>
    <p:sldId id="315" r:id="rId25"/>
    <p:sldId id="326" r:id="rId26"/>
    <p:sldId id="320" r:id="rId27"/>
    <p:sldId id="321" r:id="rId28"/>
    <p:sldId id="312" r:id="rId29"/>
    <p:sldId id="258" r:id="rId30"/>
    <p:sldId id="272" r:id="rId31"/>
    <p:sldId id="319" r:id="rId32"/>
    <p:sldId id="327" r:id="rId33"/>
    <p:sldId id="263" r:id="rId34"/>
    <p:sldId id="423" r:id="rId35"/>
    <p:sldId id="429" r:id="rId36"/>
    <p:sldId id="430" r:id="rId37"/>
    <p:sldId id="432" r:id="rId38"/>
    <p:sldId id="433" r:id="rId39"/>
    <p:sldId id="271" r:id="rId40"/>
    <p:sldId id="276" r:id="rId41"/>
    <p:sldId id="277" r:id="rId42"/>
    <p:sldId id="278" r:id="rId43"/>
    <p:sldId id="279" r:id="rId44"/>
    <p:sldId id="280" r:id="rId45"/>
    <p:sldId id="281" r:id="rId46"/>
    <p:sldId id="317" r:id="rId47"/>
    <p:sldId id="268" r:id="rId48"/>
    <p:sldId id="269" r:id="rId49"/>
    <p:sldId id="282" r:id="rId50"/>
    <p:sldId id="283" r:id="rId51"/>
    <p:sldId id="284" r:id="rId52"/>
    <p:sldId id="285" r:id="rId53"/>
    <p:sldId id="286" r:id="rId54"/>
    <p:sldId id="298" r:id="rId55"/>
    <p:sldId id="322" r:id="rId56"/>
    <p:sldId id="323" r:id="rId57"/>
    <p:sldId id="434" r:id="rId58"/>
    <p:sldId id="324" r:id="rId59"/>
    <p:sldId id="325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18"/>
    <p:restoredTop sz="94683"/>
  </p:normalViewPr>
  <p:slideViewPr>
    <p:cSldViewPr snapToGrid="0" snapToObjects="1">
      <p:cViewPr varScale="1">
        <p:scale>
          <a:sx n="94" d="100"/>
          <a:sy n="94" d="100"/>
        </p:scale>
        <p:origin x="1072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47210-8A04-9349-9E28-92D4C2AE2AC5}" type="datetimeFigureOut">
              <a:t>11/17/20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7E194-BBCF-704A-9996-1667E71156D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98EC09-B96F-4C4D-8292-2D279E247FD5}" type="datetimeFigureOut">
              <a:t>11/17/20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E15274-FA4E-3C4D-9BB9-C8DC824FC08A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6BE602-D628-3C43-803B-34621A327451}" type="slidenum">
              <a:rPr lang="en-US"/>
              <a:pPr/>
              <a:t>15</a:t>
            </a:fld>
            <a:endParaRPr lang="en-US"/>
          </a:p>
        </p:txBody>
      </p:sp>
      <p:sp>
        <p:nvSpPr>
          <p:cNvPr id="163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\frac{D}{Dt} \vec V_h = -f \hat k \times \vec V_h - \vec \nabla_p \phi +\vec F_r 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\frac {\partial \Phi}{\partial p} = - \alpha \equiv -\frac{1}{\rho}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\alpha = \frac{RT}{p}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\frac {\partial u}{\partial x} + \frac {\partial v}{\partial y}  + \frac {\partial \omega}{\partial p}  = 0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\frac {D_hT}{Dt} + S_p \omega = J/C_p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893AB8-C7B6-B046-96C5-0CC805049453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40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311359-660B-DA47-890A-0A771511FF9E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41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F71693-9504-1D49-85B7-8AA37AAC8EEE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42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C0543C-4DF7-3541-8BB4-92A67B6EB030}" type="slidenum">
              <a:rPr lang="en-US"/>
              <a:pPr/>
              <a:t>44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Homework 5, MSC 405.      Due Thursday, April 13</a:t>
            </a:r>
          </a:p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This problem set walks through the heated-air-rising process above, for a 100 km patch of latent heating in an initially motionless atmosphere. </a:t>
            </a:r>
          </a:p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ALL ANSWERS MUST HAVE UNITS, BUT NUMBERS CAN BE SIMPLE ROUGH ESTIMATES. 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 Suppose the heating J corresponds to the latent heat released during 1cm of rain over a 100km x 100km area. Let’s figure out how much </a:t>
            </a:r>
            <a:r>
              <a:rPr lang="en-US">
                <a:latin typeface="Symbol" charset="2"/>
                <a:ea typeface="ＭＳ Ｐゴシック" charset="-128"/>
                <a:cs typeface="ＭＳ Ｐゴシック" charset="-128"/>
                <a:sym typeface="Symbol" charset="2"/>
              </a:rPr>
              <a:t></a:t>
            </a:r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T that causes.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What is the volume of water condensed (m</a:t>
            </a:r>
            <a:r>
              <a:rPr lang="en-US" baseline="30000">
                <a:latin typeface="Arial" charset="0"/>
              </a:rPr>
              <a:t>3</a:t>
            </a:r>
            <a:r>
              <a:rPr lang="en-US">
                <a:latin typeface="Arial" charset="0"/>
              </a:rPr>
              <a:t>)?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What is the mass of water condensed (kg)?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much latent heat is released (Joules)? (L = 2.5 x 10</a:t>
            </a:r>
            <a:r>
              <a:rPr lang="en-US" baseline="30000">
                <a:latin typeface="Arial" charset="0"/>
              </a:rPr>
              <a:t>6</a:t>
            </a:r>
            <a:r>
              <a:rPr lang="en-US">
                <a:latin typeface="Arial" charset="0"/>
              </a:rPr>
              <a:t> J per kg of water).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many kg of air are in a 1 square meter column of atmosphere, if surface pressure p is 1000mb? M=p/g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many kg of air are therefore in a 100km x 100km column?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If Cp = 1000 J/(kg K), by how many K can the heat from c. warm the air mass from e.? </a:t>
            </a:r>
          </a:p>
          <a:p>
            <a:pPr marL="228600" indent="-228600"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D40C27-08C5-7E4B-A6BB-85A87C2CBD1E}" type="slidenum">
              <a:rPr lang="en-US"/>
              <a:pPr/>
              <a:t>45</a:t>
            </a:fld>
            <a:endParaRPr lang="en-US"/>
          </a:p>
        </p:txBody>
      </p:sp>
      <p:sp>
        <p:nvSpPr>
          <p:cNvPr id="389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Homework 5, MSC 405.      Due Thursday, April 12</a:t>
            </a:r>
          </a:p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This problem set walks through the sequential process above, for a 100 km patch of latent heating in an initially motionless atmosphere. </a:t>
            </a:r>
          </a:p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ALL ANSWERS MUST HAVE UNITS, BUT NUMBERS SHOULD BE ROUGH: 1-2 SIGNIFICANT DIGITS. 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 Suppose the heating J corresponds to the latent heat released during 1cm of rain over a 100km x 100km area. Let’s figure out how much </a:t>
            </a:r>
            <a:r>
              <a:rPr lang="en-US">
                <a:latin typeface="Symbol" charset="2"/>
                <a:ea typeface="ＭＳ Ｐゴシック" charset="-128"/>
                <a:cs typeface="ＭＳ Ｐゴシック" charset="-128"/>
                <a:sym typeface="Symbol" charset="2"/>
              </a:rPr>
              <a:t></a:t>
            </a:r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T that causes.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What is the volume of water condensed (m</a:t>
            </a:r>
            <a:r>
              <a:rPr lang="en-US" baseline="30000">
                <a:latin typeface="Arial" charset="0"/>
              </a:rPr>
              <a:t>3</a:t>
            </a:r>
            <a:r>
              <a:rPr lang="en-US">
                <a:latin typeface="Arial" charset="0"/>
              </a:rPr>
              <a:t>)? (1 point)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What is the mass of water condensed (kg)? (1 point)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much latent heat is released (Joules)? (1pt) (L = 2.5 x 10</a:t>
            </a:r>
            <a:r>
              <a:rPr lang="en-US" baseline="30000">
                <a:latin typeface="Arial" charset="0"/>
              </a:rPr>
              <a:t>6</a:t>
            </a:r>
            <a:r>
              <a:rPr lang="en-US">
                <a:latin typeface="Arial" charset="0"/>
              </a:rPr>
              <a:t> J per kg of water).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many kg of air are in a 1 square meter column of atmosphere, if surface pressure p is 1000mb? M=p/g (1)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many kg of air are therefore in a 100km x 100km column? (1)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If Cp = 1000 J/(kg K), by how many K can the heat from c. warm the air mass from e.? (1) </a:t>
            </a:r>
          </a:p>
          <a:p>
            <a:pPr marL="228600" indent="-228600"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DCFDC1-AB6F-5543-B5C3-F881D1804B5A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46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626124-F583-9C43-B61D-889DC64991FF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47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15EF1F-9B91-8744-9BBC-4D87C4843943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48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FEB4F6-C2F3-AB46-AEDC-B2389925721B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49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0F40D3-0836-2E42-A136-C7DBC78B4191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50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B45613-3218-8E44-A18B-7553C2BDF061}" type="slidenum">
              <a:rPr lang="en-US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45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/>
              <a:t>\nabla \times (\frac{D}{Dt} \vec V_h) = \nabla \times (-f \hat k \times \vec V_h) - \nabla \times (\nabla_p \Phi)</a:t>
            </a:r>
          </a:p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39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1C1E2F-8752-2448-8B3E-B71B09B93731}" type="slidenum">
              <a:rPr lang="en-US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6BE602-D628-3C43-803B-34621A327451}" type="slidenum">
              <a:rPr lang="en-US"/>
              <a:pPr/>
              <a:t>26</a:t>
            </a:fld>
            <a:endParaRPr lang="en-US"/>
          </a:p>
        </p:txBody>
      </p:sp>
      <p:sp>
        <p:nvSpPr>
          <p:cNvPr id="163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\frac{D}{Dt} \vec V_h = -f \hat k \times \vec V_h - \vec \nabla_p \phi +\vec F_r 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\frac {\partial \Phi}{\partial p} = - \alpha \equiv -\frac{1}{\rho}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\alpha = \frac{RT}{p}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\frac {\partial u}{\partial x} + \frac {\partial v}{\partial y}  + \frac {\partial \omega}{\partial p}  = 0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\frac {D_hT}{Dt} + S_p \omega = J/C_p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9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285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C0543C-4DF7-3541-8BB4-92A67B6EB030}" type="slidenum">
              <a:rPr lang="en-US"/>
              <a:pPr/>
              <a:t>37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Homework 5, MSC 405.      Due Thursday, April 13</a:t>
            </a:r>
          </a:p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This problem set walks through the heated-air-rising process above, for a 100 km patch of latent heating in an initially motionless atmosphere. </a:t>
            </a:r>
          </a:p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ALL ANSWERS MUST HAVE UNITS, BUT NUMBERS CAN BE SIMPLE ROUGH ESTIMATES. 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 Suppose the heating J corresponds to the latent heat released during 1cm of rain over a 100km x 100km area. Let’s figure out how much </a:t>
            </a:r>
            <a:r>
              <a:rPr lang="en-US">
                <a:latin typeface="Symbol" charset="2"/>
                <a:ea typeface="ＭＳ Ｐゴシック" charset="-128"/>
                <a:cs typeface="ＭＳ Ｐゴシック" charset="-128"/>
                <a:sym typeface="Symbol" charset="2"/>
              </a:rPr>
              <a:t></a:t>
            </a:r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T that causes.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What is the volume of water condensed (m</a:t>
            </a:r>
            <a:r>
              <a:rPr lang="en-US" baseline="30000">
                <a:latin typeface="Arial" charset="0"/>
              </a:rPr>
              <a:t>3</a:t>
            </a:r>
            <a:r>
              <a:rPr lang="en-US">
                <a:latin typeface="Arial" charset="0"/>
              </a:rPr>
              <a:t>)?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What is the mass of water condensed (kg)?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much latent heat is released (Joules)? (L = 2.5 x 10</a:t>
            </a:r>
            <a:r>
              <a:rPr lang="en-US" baseline="30000">
                <a:latin typeface="Arial" charset="0"/>
              </a:rPr>
              <a:t>6</a:t>
            </a:r>
            <a:r>
              <a:rPr lang="en-US">
                <a:latin typeface="Arial" charset="0"/>
              </a:rPr>
              <a:t> J per kg of water).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many kg of air are in a 1 square meter column of atmosphere, if surface pressure p is 1000mb? M=p/g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many kg of air are therefore in a 100km x 100km column?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If Cp = 1000 J/(kg K), by how many K can the heat from c. warm the air mass from e.? </a:t>
            </a:r>
          </a:p>
          <a:p>
            <a:pPr marL="228600" indent="-228600"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D40C27-08C5-7E4B-A6BB-85A87C2CBD1E}" type="slidenum">
              <a:rPr lang="en-US"/>
              <a:pPr/>
              <a:t>38</a:t>
            </a:fld>
            <a:endParaRPr lang="en-US"/>
          </a:p>
        </p:txBody>
      </p:sp>
      <p:sp>
        <p:nvSpPr>
          <p:cNvPr id="389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Homework 5, MSC 405.      Due Thursday, April 12</a:t>
            </a:r>
          </a:p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This problem set walks through the sequential process above, for a 100 km patch of latent heating in an initially motionless atmosphere. </a:t>
            </a:r>
          </a:p>
          <a:p>
            <a:pPr marL="228600" indent="-228600" eaLnBrk="1" hangingPunct="1"/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ALL ANSWERS MUST HAVE UNITS, BUT NUMBERS SHOULD BE ROUGH: 1-2 SIGNIFICANT DIGITS. 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 Suppose the heating J corresponds to the latent heat released during 1cm of rain over a 100km x 100km area. Let’s figure out how much </a:t>
            </a:r>
            <a:r>
              <a:rPr lang="en-US">
                <a:latin typeface="Symbol" charset="2"/>
                <a:ea typeface="ＭＳ Ｐゴシック" charset="-128"/>
                <a:cs typeface="ＭＳ Ｐゴシック" charset="-128"/>
                <a:sym typeface="Symbol" charset="2"/>
              </a:rPr>
              <a:t></a:t>
            </a:r>
            <a:r>
              <a:rPr lang="en-US">
                <a:latin typeface="Arial" charset="0"/>
                <a:ea typeface="ＭＳ Ｐゴシック" charset="-128"/>
                <a:cs typeface="ＭＳ Ｐゴシック" charset="-128"/>
              </a:rPr>
              <a:t>T that causes.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What is the volume of water condensed (m</a:t>
            </a:r>
            <a:r>
              <a:rPr lang="en-US" baseline="30000">
                <a:latin typeface="Arial" charset="0"/>
              </a:rPr>
              <a:t>3</a:t>
            </a:r>
            <a:r>
              <a:rPr lang="en-US">
                <a:latin typeface="Arial" charset="0"/>
              </a:rPr>
              <a:t>)? (1 point)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What is the mass of water condensed (kg)? (1 point)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much latent heat is released (Joules)? (1pt) (L = 2.5 x 10</a:t>
            </a:r>
            <a:r>
              <a:rPr lang="en-US" baseline="30000">
                <a:latin typeface="Arial" charset="0"/>
              </a:rPr>
              <a:t>6</a:t>
            </a:r>
            <a:r>
              <a:rPr lang="en-US">
                <a:latin typeface="Arial" charset="0"/>
              </a:rPr>
              <a:t> J per kg of water).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many kg of air are in a 1 square meter column of atmosphere, if surface pressure p is 1000mb? M=p/g (1)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How many kg of air are therefore in a 100km x 100km column? (1)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charset="0"/>
              </a:rPr>
              <a:t>If Cp = 1000 J/(kg K), by how many K can the heat from c. warm the air mass from e.? (1) </a:t>
            </a:r>
          </a:p>
          <a:p>
            <a:pPr marL="228600" indent="-228600"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77918E2-CC49-3C48-985E-373E74BBA9EC}" type="slidenum">
              <a:rPr lang="en-US">
                <a:solidFill>
                  <a:prstClr val="black"/>
                </a:solidFill>
                <a:latin typeface="Tahoma" charset="0"/>
              </a:rPr>
              <a:pPr/>
              <a:t>39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11/17/20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11/17/20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11/17/20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37619E-527C-C24A-B436-D6D31737B17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11/17/20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98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37619E-527C-C24A-B436-D6D31737B17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823553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35180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05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64650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9576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11/17/20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78756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6163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36376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80463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98971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457200"/>
            <a:ext cx="19431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56769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43626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457200"/>
            <a:ext cx="7772400" cy="563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9186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11/17/20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11/17/20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11/17/20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11/17/20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11/17/20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11/17/20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8241-D3E1-6643-8BA3-E9754D866265}" type="datetimeFigureOut">
              <a:t>11/17/20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18241-D3E1-6643-8BA3-E9754D866265}" type="datetimeFigureOut">
              <a:t>11/17/20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94ED1-0238-7C47-8D37-113CCC5DCC8F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E040D18-DF9A-DD4F-881F-768449437CEE}" type="slidenum">
              <a:rPr lang="en-US">
                <a:solidFill>
                  <a:srgbClr val="000000"/>
                </a:solidFill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6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E040D18-DF9A-DD4F-881F-768449437CEE}" type="slidenum">
              <a:rPr lang="en-US">
                <a:solidFill>
                  <a:srgbClr val="000000"/>
                </a:solidFill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7772400" cy="1143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501177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Revisiting what we learned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Brian Mapes</a:t>
            </a:r>
          </a:p>
          <a:p>
            <a:r>
              <a:rPr lang="en-US" dirty="0"/>
              <a:t>ATM 651, Fall 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A78D2-DCAA-584A-A6E0-D3B6BE640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del dot V</a:t>
            </a:r>
            <a:r>
              <a:rPr lang="en-US" dirty="0"/>
              <a:t>: the divergence of V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D738C5-770A-BD4C-9AE9-562456D08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19" y="1619059"/>
            <a:ext cx="5942739" cy="17246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FC8DD1-F1F4-6749-BCF4-0FAD54D98334}"/>
              </a:ext>
            </a:extLst>
          </p:cNvPr>
          <p:cNvSpPr txBox="1"/>
          <p:nvPr/>
        </p:nvSpPr>
        <p:spPr>
          <a:xfrm>
            <a:off x="1665028" y="4421874"/>
            <a:ext cx="61122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Convergence is negative divergence</a:t>
            </a:r>
          </a:p>
        </p:txBody>
      </p:sp>
    </p:spTree>
    <p:extLst>
      <p:ext uri="{BB962C8B-B14F-4D97-AF65-F5344CB8AC3E}">
        <p14:creationId xmlns:p14="http://schemas.microsoft.com/office/powerpoint/2010/main" val="3083425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7A9D2-AABB-F342-9387-E02B1F1F3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Ready to use Laws of Physics!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91C5C-72DF-B84B-992D-7437EAAAB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5191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d/dt</a:t>
            </a:r>
            <a:r>
              <a:rPr lang="en-US" dirty="0"/>
              <a:t>(T) = (diabatic heating)-(adiabatic cooling)</a:t>
            </a:r>
          </a:p>
          <a:p>
            <a:r>
              <a:rPr lang="en-US" dirty="0">
                <a:solidFill>
                  <a:srgbClr val="FF0000"/>
                </a:solidFill>
              </a:rPr>
              <a:t>d/dt</a:t>
            </a:r>
            <a:r>
              <a:rPr lang="en-US" dirty="0"/>
              <a:t>(</a:t>
            </a:r>
            <a:r>
              <a:rPr lang="en-US" b="1" i="1" dirty="0"/>
              <a:t>V</a:t>
            </a:r>
            <a:r>
              <a:rPr lang="en-US" dirty="0"/>
              <a:t>) = </a:t>
            </a:r>
            <a:r>
              <a:rPr lang="en-US" b="1" i="1" dirty="0"/>
              <a:t>a</a:t>
            </a:r>
            <a:r>
              <a:rPr lang="en-US" dirty="0"/>
              <a:t> = (sum of all </a:t>
            </a:r>
            <a:r>
              <a:rPr lang="en-US" b="1" i="1" dirty="0"/>
              <a:t>F</a:t>
            </a:r>
            <a:r>
              <a:rPr lang="en-US" dirty="0"/>
              <a:t>orces per unit mass)</a:t>
            </a:r>
          </a:p>
          <a:p>
            <a:r>
              <a:rPr lang="en-US" dirty="0">
                <a:latin typeface="Symbol" pitchFamily="2" charset="2"/>
              </a:rPr>
              <a:t>r</a:t>
            </a:r>
            <a:r>
              <a:rPr lang="en-US" dirty="0"/>
              <a:t> = p/RT       equation of state (density = …) </a:t>
            </a:r>
          </a:p>
          <a:p>
            <a:endParaRPr lang="en-US" dirty="0"/>
          </a:p>
          <a:p>
            <a:r>
              <a:rPr lang="en-US" dirty="0"/>
              <a:t>Mass is conserved: humble, </a:t>
            </a:r>
            <a:r>
              <a:rPr lang="en-US" i="1" dirty="0"/>
              <a:t>core fluid wonder</a:t>
            </a:r>
          </a:p>
          <a:p>
            <a:pPr lvl="1"/>
            <a:r>
              <a:rPr lang="en-US" dirty="0"/>
              <a:t>total mass is conserved </a:t>
            </a:r>
          </a:p>
          <a:p>
            <a:pPr lvl="1"/>
            <a:r>
              <a:rPr lang="en-US" dirty="0"/>
              <a:t>dry air mass is conserved</a:t>
            </a:r>
          </a:p>
          <a:p>
            <a:pPr lvl="1"/>
            <a:r>
              <a:rPr lang="en-US" dirty="0"/>
              <a:t>total water mass of all phases “ “ </a:t>
            </a:r>
          </a:p>
          <a:p>
            <a:pPr lvl="1"/>
            <a:r>
              <a:rPr lang="en-US" dirty="0"/>
              <a:t>etc. etc.  </a:t>
            </a:r>
          </a:p>
        </p:txBody>
      </p:sp>
    </p:spTree>
    <p:extLst>
      <p:ext uri="{BB962C8B-B14F-4D97-AF65-F5344CB8AC3E}">
        <p14:creationId xmlns:p14="http://schemas.microsoft.com/office/powerpoint/2010/main" val="1464554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6246F-0797-594C-9C5E-F92DA2741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OK, we assembled the ”</a:t>
            </a:r>
            <a:r>
              <a:rPr lang="en-US" dirty="0">
                <a:solidFill>
                  <a:srgbClr val="00B050"/>
                </a:solidFill>
              </a:rPr>
              <a:t>governing</a:t>
            </a:r>
            <a:r>
              <a:rPr lang="en-US" dirty="0"/>
              <a:t>” </a:t>
            </a:r>
            <a:br>
              <a:rPr lang="en-US" dirty="0"/>
            </a:br>
            <a:r>
              <a:rPr lang="en-US" dirty="0"/>
              <a:t>partial differential equations (</a:t>
            </a:r>
            <a:r>
              <a:rPr lang="en-US" dirty="0">
                <a:solidFill>
                  <a:srgbClr val="00B050"/>
                </a:solidFill>
              </a:rPr>
              <a:t>PDEs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53DDA-BF2F-B244-A7BA-646AED8D6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u="sng" dirty="0"/>
              <a:t>All possible weathers </a:t>
            </a:r>
            <a:r>
              <a:rPr lang="en-US" dirty="0"/>
              <a:t>are </a:t>
            </a:r>
            <a:r>
              <a:rPr lang="en-US" i="1" dirty="0">
                <a:solidFill>
                  <a:srgbClr val="7030A0"/>
                </a:solidFill>
              </a:rPr>
              <a:t>solutions</a:t>
            </a:r>
            <a:r>
              <a:rPr lang="en-US" dirty="0"/>
              <a:t> to these</a:t>
            </a:r>
          </a:p>
          <a:p>
            <a:endParaRPr lang="en-US" dirty="0"/>
          </a:p>
          <a:p>
            <a:r>
              <a:rPr lang="en-US" dirty="0"/>
              <a:t>What would it mean to </a:t>
            </a:r>
            <a:r>
              <a:rPr lang="en-US" dirty="0">
                <a:solidFill>
                  <a:srgbClr val="7030A0"/>
                </a:solidFill>
              </a:rPr>
              <a:t>understand</a:t>
            </a:r>
            <a:r>
              <a:rPr lang="en-US" dirty="0"/>
              <a:t> or grasp something more? (“</a:t>
            </a:r>
            <a:r>
              <a:rPr lang="en-US" dirty="0">
                <a:solidFill>
                  <a:srgbClr val="7030A0"/>
                </a:solidFill>
              </a:rPr>
              <a:t>dynamics</a:t>
            </a:r>
            <a:r>
              <a:rPr lang="en-US" dirty="0"/>
              <a:t>”)</a:t>
            </a:r>
          </a:p>
          <a:p>
            <a:endParaRPr lang="en-US" dirty="0"/>
          </a:p>
          <a:p>
            <a:r>
              <a:rPr lang="en-US" dirty="0"/>
              <a:t>Before computers, we had only mathematical  manipulations illustrative of </a:t>
            </a:r>
            <a:r>
              <a:rPr lang="en-US" dirty="0">
                <a:solidFill>
                  <a:srgbClr val="7030A0"/>
                </a:solidFill>
              </a:rPr>
              <a:t>concepts</a:t>
            </a:r>
            <a:r>
              <a:rPr lang="en-US" dirty="0"/>
              <a:t> via various </a:t>
            </a:r>
            <a:r>
              <a:rPr lang="en-US" dirty="0">
                <a:solidFill>
                  <a:srgbClr val="7030A0"/>
                </a:solidFill>
              </a:rPr>
              <a:t>special cases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930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8784-EC60-1D42-B704-AD607148B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the PDEs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1FCB5-7BED-2D49-B8E0-D1FC337D3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000" dirty="0"/>
              <a:t>1. Seek </a:t>
            </a:r>
            <a:r>
              <a:rPr lang="en-US" sz="4000" b="1" dirty="0"/>
              <a:t>leading-order balances</a:t>
            </a:r>
            <a:endParaRPr lang="en-US" sz="4000" b="1" i="1" dirty="0"/>
          </a:p>
          <a:p>
            <a:pPr lvl="1"/>
            <a:r>
              <a:rPr lang="en-US" sz="3600" dirty="0">
                <a:solidFill>
                  <a:srgbClr val="FF0000"/>
                </a:solidFill>
              </a:rPr>
              <a:t>discard or ignore small-valued terms</a:t>
            </a:r>
            <a:endParaRPr lang="en-US" dirty="0">
              <a:solidFill>
                <a:srgbClr val="7030A0"/>
              </a:solidFill>
            </a:endParaRPr>
          </a:p>
          <a:p>
            <a:pPr lvl="2"/>
            <a:r>
              <a:rPr lang="en-US" sz="3200" dirty="0"/>
              <a:t>based on </a:t>
            </a:r>
            <a:r>
              <a:rPr lang="en-US" sz="3200" i="1" dirty="0"/>
              <a:t>scale analysis </a:t>
            </a:r>
            <a:r>
              <a:rPr lang="en-US" sz="3200" dirty="0"/>
              <a:t> of term size</a:t>
            </a:r>
          </a:p>
          <a:p>
            <a:pPr lvl="2"/>
            <a:r>
              <a:rPr lang="en-US" sz="3200" dirty="0"/>
              <a:t>for example, </a:t>
            </a:r>
            <a:r>
              <a:rPr lang="en-US" sz="3200" dirty="0" err="1"/>
              <a:t>geostrophy</a:t>
            </a:r>
            <a:r>
              <a:rPr lang="en-US" sz="3200" dirty="0"/>
              <a:t> </a:t>
            </a:r>
          </a:p>
          <a:p>
            <a:pPr lvl="3"/>
            <a:r>
              <a:rPr lang="en-US" sz="2800" dirty="0"/>
              <a:t>Coriolis force ~ </a:t>
            </a:r>
            <a:r>
              <a:rPr lang="en-US" sz="2800" dirty="0" err="1"/>
              <a:t>fU</a:t>
            </a:r>
            <a:r>
              <a:rPr lang="en-US" sz="2800" dirty="0"/>
              <a:t> </a:t>
            </a:r>
          </a:p>
          <a:p>
            <a:pPr lvl="3"/>
            <a:r>
              <a:rPr lang="en-US" sz="2800" dirty="0"/>
              <a:t>Mom. advection</a:t>
            </a:r>
            <a:r>
              <a:rPr lang="en-US" sz="2800" dirty="0">
                <a:solidFill>
                  <a:srgbClr val="7030A0"/>
                </a:solidFill>
              </a:rPr>
              <a:t> </a:t>
            </a:r>
            <a:r>
              <a:rPr lang="en-US" sz="2800" dirty="0"/>
              <a:t>-u ∂u/∂x ~ U U/L</a:t>
            </a:r>
          </a:p>
          <a:p>
            <a:pPr lvl="4"/>
            <a:r>
              <a:rPr lang="en-US" sz="2800" dirty="0"/>
              <a:t>a.k.a. “inertial forces”</a:t>
            </a:r>
          </a:p>
          <a:p>
            <a:pPr lvl="3"/>
            <a:r>
              <a:rPr lang="en-US" sz="2800" dirty="0"/>
              <a:t>Ratio </a:t>
            </a:r>
            <a:r>
              <a:rPr lang="en-US" sz="2800" dirty="0">
                <a:solidFill>
                  <a:srgbClr val="FF0000"/>
                </a:solidFill>
              </a:rPr>
              <a:t>Adv/Cor </a:t>
            </a:r>
            <a:r>
              <a:rPr lang="en-US" sz="2800" dirty="0"/>
              <a:t>is called </a:t>
            </a:r>
            <a:r>
              <a:rPr lang="en-US" sz="2800" i="1" dirty="0">
                <a:solidFill>
                  <a:srgbClr val="FF0000"/>
                </a:solidFill>
              </a:rPr>
              <a:t>Rossby number </a:t>
            </a:r>
          </a:p>
          <a:p>
            <a:pPr lvl="4"/>
            <a:r>
              <a:rPr lang="en-US" sz="2800" i="1" dirty="0"/>
              <a:t>Ro = U/</a:t>
            </a:r>
            <a:r>
              <a:rPr lang="en-US" sz="2800" i="1" dirty="0" err="1"/>
              <a:t>fL</a:t>
            </a:r>
            <a:r>
              <a:rPr lang="en-US" sz="2800" i="1" dirty="0"/>
              <a:t>,</a:t>
            </a:r>
            <a:r>
              <a:rPr lang="en-US" sz="3200" i="1" dirty="0">
                <a:solidFill>
                  <a:srgbClr val="FF0000"/>
                </a:solidFill>
              </a:rPr>
              <a:t> small for geostrophic flows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69445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3A912-0740-5C47-A0EA-063548ACE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PDE terms to throw 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F18EE-077B-4747-A3A5-A54CDCEA9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frictional forces (too complicated) </a:t>
            </a:r>
          </a:p>
          <a:p>
            <a:pPr lvl="1"/>
            <a:r>
              <a:rPr lang="en-US" dirty="0">
                <a:sym typeface="Wingdings" pitchFamily="2" charset="2"/>
              </a:rPr>
              <a:t> </a:t>
            </a:r>
            <a:r>
              <a:rPr lang="en-US" i="1" dirty="0">
                <a:solidFill>
                  <a:srgbClr val="FF0000"/>
                </a:solidFill>
                <a:sym typeface="Wingdings" pitchFamily="2" charset="2"/>
              </a:rPr>
              <a:t>inviscid</a:t>
            </a:r>
            <a:r>
              <a:rPr lang="en-US" dirty="0">
                <a:sym typeface="Wingdings" pitchFamily="2" charset="2"/>
              </a:rPr>
              <a:t> </a:t>
            </a:r>
          </a:p>
          <a:p>
            <a:r>
              <a:rPr lang="en-US" dirty="0"/>
              <a:t>thermodynamic </a:t>
            </a:r>
            <a:r>
              <a:rPr lang="en-US" dirty="0" err="1"/>
              <a:t>heatings</a:t>
            </a:r>
            <a:r>
              <a:rPr lang="en-US" dirty="0"/>
              <a:t> (too complicated) </a:t>
            </a:r>
          </a:p>
          <a:p>
            <a:pPr lvl="1"/>
            <a:r>
              <a:rPr lang="en-US" dirty="0">
                <a:sym typeface="Wingdings" pitchFamily="2" charset="2"/>
              </a:rPr>
              <a:t> </a:t>
            </a:r>
            <a:r>
              <a:rPr lang="en-US" i="1" dirty="0">
                <a:solidFill>
                  <a:srgbClr val="FF0000"/>
                </a:solidFill>
                <a:sym typeface="Wingdings" pitchFamily="2" charset="2"/>
              </a:rPr>
              <a:t>adiabatic</a:t>
            </a:r>
            <a:r>
              <a:rPr lang="en-US" dirty="0">
                <a:sym typeface="Wingdings" pitchFamily="2" charset="2"/>
              </a:rPr>
              <a:t> </a:t>
            </a:r>
          </a:p>
          <a:p>
            <a:r>
              <a:rPr lang="en-US" dirty="0"/>
              <a:t>time derivatives </a:t>
            </a:r>
          </a:p>
          <a:p>
            <a:pPr lvl="1"/>
            <a:r>
              <a:rPr lang="en-US" dirty="0">
                <a:sym typeface="Wingdings" pitchFamily="2" charset="2"/>
              </a:rPr>
              <a:t> </a:t>
            </a:r>
            <a:r>
              <a:rPr lang="en-US" i="1" dirty="0">
                <a:solidFill>
                  <a:srgbClr val="FF0000"/>
                </a:solidFill>
                <a:sym typeface="Wingdings" pitchFamily="2" charset="2"/>
              </a:rPr>
              <a:t>balance</a:t>
            </a:r>
            <a:r>
              <a:rPr lang="en-US" dirty="0">
                <a:sym typeface="Wingdings" pitchFamily="2" charset="2"/>
              </a:rPr>
              <a:t>, equilibrium, steady-state, time-mean</a:t>
            </a:r>
          </a:p>
          <a:p>
            <a:pPr lvl="2"/>
            <a:r>
              <a:rPr lang="en-US" dirty="0">
                <a:sym typeface="Wingdings" pitchFamily="2" charset="2"/>
              </a:rPr>
              <a:t>example: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hydrostatic</a:t>
            </a:r>
            <a:r>
              <a:rPr lang="en-US" dirty="0">
                <a:sym typeface="Wingdings" pitchFamily="2" charset="2"/>
              </a:rPr>
              <a:t> balance (</a:t>
            </a:r>
            <a:r>
              <a:rPr lang="en-US" dirty="0" err="1">
                <a:sym typeface="Wingdings" pitchFamily="2" charset="2"/>
              </a:rPr>
              <a:t>dw</a:t>
            </a:r>
            <a:r>
              <a:rPr lang="en-US" dirty="0">
                <a:sym typeface="Wingdings" pitchFamily="2" charset="2"/>
              </a:rPr>
              <a:t>/dt &lt;&lt;&lt; g and VPGF)</a:t>
            </a:r>
          </a:p>
          <a:p>
            <a:pPr lvl="3"/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use </a:t>
            </a:r>
            <a:r>
              <a:rPr lang="en-US" dirty="0" err="1">
                <a:solidFill>
                  <a:srgbClr val="00B050"/>
                </a:solidFill>
                <a:sym typeface="Wingdings" pitchFamily="2" charset="2"/>
              </a:rPr>
              <a:t>p</a:t>
            </a:r>
            <a:r>
              <a:rPr lang="en-US" baseline="-25000" dirty="0" err="1">
                <a:solidFill>
                  <a:srgbClr val="00B050"/>
                </a:solidFill>
                <a:sym typeface="Wingdings" pitchFamily="2" charset="2"/>
              </a:rPr>
              <a:t>hyd</a:t>
            </a:r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 as a “mass coordinate” in the vertical</a:t>
            </a:r>
          </a:p>
          <a:p>
            <a:pPr lvl="3"/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greatly simplifies mass continuity </a:t>
            </a:r>
            <a:r>
              <a:rPr lang="en-US" dirty="0">
                <a:sym typeface="Wingdings" pitchFamily="2" charset="2"/>
              </a:rPr>
              <a:t>(</a:t>
            </a:r>
            <a:r>
              <a:rPr lang="en-US" dirty="0"/>
              <a:t>∂</a:t>
            </a:r>
            <a:r>
              <a:rPr lang="en-US" dirty="0">
                <a:latin typeface="Symbol" pitchFamily="2" charset="2"/>
                <a:sym typeface="Wingdings" pitchFamily="2" charset="2"/>
              </a:rPr>
              <a:t>r</a:t>
            </a:r>
            <a:r>
              <a:rPr lang="en-US" dirty="0">
                <a:sym typeface="Wingdings" pitchFamily="2" charset="2"/>
              </a:rPr>
              <a:t>/</a:t>
            </a:r>
            <a:r>
              <a:rPr lang="en-US" dirty="0"/>
              <a:t>∂</a:t>
            </a:r>
            <a:r>
              <a:rPr lang="en-US" dirty="0">
                <a:sym typeface="Wingdings" pitchFamily="2" charset="2"/>
              </a:rPr>
              <a:t>t vanishes </a:t>
            </a:r>
            <a:r>
              <a:rPr lang="en-US" i="1" dirty="0">
                <a:sym typeface="Wingdings" pitchFamily="2" charset="2"/>
              </a:rPr>
              <a:t>exactly</a:t>
            </a:r>
            <a:r>
              <a:rPr lang="en-US" dirty="0">
                <a:sym typeface="Wingdings" pitchFamily="2" charset="2"/>
              </a:rPr>
              <a:t>)</a:t>
            </a:r>
            <a:endParaRPr lang="en-US" dirty="0">
              <a:solidFill>
                <a:srgbClr val="00B050"/>
              </a:solidFill>
              <a:sym typeface="Wingdings" pitchFamily="2" charset="2"/>
            </a:endParaRPr>
          </a:p>
          <a:p>
            <a:pPr lvl="1"/>
            <a:endParaRPr lang="en-US" dirty="0">
              <a:solidFill>
                <a:srgbClr val="00B050"/>
              </a:solidFill>
              <a:sym typeface="Wingdings" pitchFamily="2" charset="2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619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1812925" y="136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>
              <a:solidFill>
                <a:srgbClr val="D01EB7"/>
              </a:solidFill>
              <a:latin typeface="Times" charset="0"/>
            </a:endParaRP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2422525" y="517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Times" charset="0"/>
            </a:endParaRP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425450" y="166048"/>
            <a:ext cx="826135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3200" b="1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“The Primitive Equations” </a:t>
            </a:r>
          </a:p>
          <a:p>
            <a:pPr algn="ctr">
              <a:defRPr/>
            </a:pPr>
            <a:r>
              <a:rPr lang="en-US" sz="3200" b="1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(meaning elemental, fundamental)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46100" y="4097338"/>
            <a:ext cx="8369300" cy="800100"/>
            <a:chOff x="546100" y="4097338"/>
            <a:chExt cx="8369300" cy="800100"/>
          </a:xfrm>
        </p:grpSpPr>
        <p:sp>
          <p:nvSpPr>
            <p:cNvPr id="22540" name="Text Box 12"/>
            <p:cNvSpPr txBox="1">
              <a:spLocks noChangeArrowheads="1"/>
            </p:cNvSpPr>
            <p:nvPr/>
          </p:nvSpPr>
          <p:spPr bwMode="auto">
            <a:xfrm>
              <a:off x="4114800" y="4249738"/>
              <a:ext cx="4800600" cy="579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>
                <a:spcBef>
                  <a:spcPct val="50000"/>
                </a:spcBef>
                <a:defRPr/>
              </a:pPr>
              <a:r>
                <a:rPr lang="en-US" sz="320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MASS CONSERVATION</a:t>
              </a:r>
            </a:p>
          </p:txBody>
        </p:sp>
        <p:pic>
          <p:nvPicPr>
            <p:cNvPr id="15369" name="Picture 18" descr="final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46100" y="4097338"/>
              <a:ext cx="2501900" cy="800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5" name="Group 14"/>
          <p:cNvGrpSpPr/>
          <p:nvPr/>
        </p:nvGrpSpPr>
        <p:grpSpPr>
          <a:xfrm>
            <a:off x="457200" y="5240338"/>
            <a:ext cx="8458200" cy="779462"/>
            <a:chOff x="457200" y="5240338"/>
            <a:chExt cx="8458200" cy="779462"/>
          </a:xfrm>
        </p:grpSpPr>
        <p:sp>
          <p:nvSpPr>
            <p:cNvPr id="22541" name="Text Box 13"/>
            <p:cNvSpPr txBox="1">
              <a:spLocks noChangeArrowheads="1"/>
            </p:cNvSpPr>
            <p:nvPr/>
          </p:nvSpPr>
          <p:spPr bwMode="auto">
            <a:xfrm>
              <a:off x="3657600" y="5316538"/>
              <a:ext cx="5257800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>
                <a:spcBef>
                  <a:spcPct val="50000"/>
                </a:spcBef>
                <a:defRPr/>
              </a:pPr>
              <a:r>
                <a:rPr lang="en-US" sz="320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FIRST LAW OF THERMO</a:t>
              </a:r>
            </a:p>
          </p:txBody>
        </p:sp>
        <p:pic>
          <p:nvPicPr>
            <p:cNvPr id="15370" name="Picture 19" descr="final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57200" y="5240338"/>
              <a:ext cx="3594100" cy="779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3" name="Group 12"/>
          <p:cNvGrpSpPr/>
          <p:nvPr/>
        </p:nvGrpSpPr>
        <p:grpSpPr>
          <a:xfrm>
            <a:off x="533400" y="2944106"/>
            <a:ext cx="8153400" cy="1536164"/>
            <a:chOff x="533400" y="2725738"/>
            <a:chExt cx="8153400" cy="1536164"/>
          </a:xfrm>
        </p:grpSpPr>
        <p:sp>
          <p:nvSpPr>
            <p:cNvPr id="22538" name="Text Box 10"/>
            <p:cNvSpPr txBox="1">
              <a:spLocks noChangeArrowheads="1"/>
            </p:cNvSpPr>
            <p:nvPr/>
          </p:nvSpPr>
          <p:spPr bwMode="auto">
            <a:xfrm>
              <a:off x="5410200" y="2938463"/>
              <a:ext cx="3276600" cy="13234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320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HYDROSTATIC </a:t>
              </a:r>
              <a:r>
                <a:rPr lang="en-US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(w/ ideal gas law to eliminate </a:t>
              </a:r>
              <a:r>
                <a:rPr lang="en-US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Symbol"/>
                </a:rPr>
                <a:t>r)</a:t>
              </a:r>
            </a:p>
          </p:txBody>
        </p:sp>
        <p:pic>
          <p:nvPicPr>
            <p:cNvPr id="15371" name="Picture 16" descr="latex-image-1.pdf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33400" y="2725738"/>
              <a:ext cx="2243138" cy="99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6" name="Group 15"/>
          <p:cNvGrpSpPr/>
          <p:nvPr/>
        </p:nvGrpSpPr>
        <p:grpSpPr>
          <a:xfrm>
            <a:off x="533400" y="1524519"/>
            <a:ext cx="8229600" cy="1569660"/>
            <a:chOff x="533400" y="1292503"/>
            <a:chExt cx="8229600" cy="1569660"/>
          </a:xfrm>
        </p:grpSpPr>
        <p:sp>
          <p:nvSpPr>
            <p:cNvPr id="22539" name="Text Box 11"/>
            <p:cNvSpPr txBox="1">
              <a:spLocks noChangeArrowheads="1"/>
            </p:cNvSpPr>
            <p:nvPr/>
          </p:nvSpPr>
          <p:spPr bwMode="auto">
            <a:xfrm>
              <a:off x="5791200" y="1292503"/>
              <a:ext cx="2971800" cy="15696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320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F=ma  in the HORIZONTAL (in p </a:t>
              </a:r>
              <a:r>
                <a:rPr lang="en-US" sz="3200" dirty="0" err="1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coords</a:t>
              </a:r>
              <a:r>
                <a:rPr lang="en-US" sz="320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)</a:t>
              </a:r>
            </a:p>
          </p:txBody>
        </p:sp>
        <p:pic>
          <p:nvPicPr>
            <p:cNvPr id="15372" name="Picture 18" descr="latex-image-1.pdf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33400" y="1658938"/>
              <a:ext cx="5105400" cy="796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4AF0CCF-DA12-FF45-90A8-14747E2B2BB8}"/>
              </a:ext>
            </a:extLst>
          </p:cNvPr>
          <p:cNvSpPr txBox="1"/>
          <p:nvPr/>
        </p:nvSpPr>
        <p:spPr>
          <a:xfrm rot="19885340">
            <a:off x="2898135" y="3671246"/>
            <a:ext cx="2635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 </a:t>
            </a:r>
            <a:r>
              <a:rPr lang="en-US" dirty="0">
                <a:solidFill>
                  <a:srgbClr val="FF0000"/>
                </a:solidFill>
              </a:rPr>
              <a:t>∂</a:t>
            </a:r>
            <a:r>
              <a:rPr lang="en-US" dirty="0">
                <a:solidFill>
                  <a:srgbClr val="FF0000"/>
                </a:solidFill>
                <a:latin typeface="Symbol" pitchFamily="2" charset="2"/>
                <a:sym typeface="Wingdings" pitchFamily="2" charset="2"/>
              </a:rPr>
              <a:t>r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/</a:t>
            </a:r>
            <a:r>
              <a:rPr lang="en-US" dirty="0">
                <a:solidFill>
                  <a:srgbClr val="FF0000"/>
                </a:solidFill>
              </a:rPr>
              <a:t>∂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t vanishes </a:t>
            </a:r>
            <a:r>
              <a:rPr lang="en-US" i="1" dirty="0">
                <a:solidFill>
                  <a:srgbClr val="FF0000"/>
                </a:solidFill>
                <a:sym typeface="Wingdings" pitchFamily="2" charset="2"/>
              </a:rPr>
              <a:t>exactly!</a:t>
            </a:r>
            <a:endParaRPr lang="en-US" dirty="0">
              <a:solidFill>
                <a:srgbClr val="FF0000"/>
              </a:solidFill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C4C0DB-4A93-6847-88B1-7F0C8E55354A}"/>
              </a:ext>
            </a:extLst>
          </p:cNvPr>
          <p:cNvSpPr txBox="1"/>
          <p:nvPr/>
        </p:nvSpPr>
        <p:spPr>
          <a:xfrm rot="1505797">
            <a:off x="3049104" y="6034585"/>
            <a:ext cx="1900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ß"/>
            </a:pPr>
            <a:r>
              <a:rPr lang="en-US" dirty="0">
                <a:solidFill>
                  <a:srgbClr val="FF0000"/>
                </a:solidFill>
              </a:rPr>
              <a:t>“static stability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parameter”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4C66A6-2986-1648-A3F1-EE827DE2CC3D}"/>
              </a:ext>
            </a:extLst>
          </p:cNvPr>
          <p:cNvSpPr txBox="1"/>
          <p:nvPr/>
        </p:nvSpPr>
        <p:spPr>
          <a:xfrm rot="20591324">
            <a:off x="2671657" y="2866031"/>
            <a:ext cx="284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 </a:t>
            </a:r>
            <a:r>
              <a:rPr lang="en-US" dirty="0" err="1">
                <a:solidFill>
                  <a:srgbClr val="FF0000"/>
                </a:solidFill>
                <a:sym typeface="Wingdings" pitchFamily="2" charset="2"/>
              </a:rPr>
              <a:t>dw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/dt neglected formally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401B0C-F3CF-6E4A-9D9D-59B4523ED942}"/>
              </a:ext>
            </a:extLst>
          </p:cNvPr>
          <p:cNvSpPr txBox="1"/>
          <p:nvPr/>
        </p:nvSpPr>
        <p:spPr>
          <a:xfrm rot="812891">
            <a:off x="2147838" y="1128977"/>
            <a:ext cx="21740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PGF becomes </a:t>
            </a:r>
          </a:p>
          <a:p>
            <a:pPr algn="r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-g times slope </a:t>
            </a:r>
            <a:r>
              <a:rPr lang="en-US" dirty="0">
                <a:solidFill>
                  <a:srgbClr val="FF0000"/>
                </a:solidFill>
              </a:rPr>
              <a:t>∂</a:t>
            </a:r>
            <a:r>
              <a:rPr lang="en-US" dirty="0">
                <a:solidFill>
                  <a:srgbClr val="FF0000"/>
                </a:solidFill>
                <a:latin typeface="Symbol" pitchFamily="2" charset="2"/>
                <a:sym typeface="Wingdings" pitchFamily="2" charset="2"/>
              </a:rPr>
              <a:t>Z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/</a:t>
            </a:r>
            <a:r>
              <a:rPr lang="en-US" dirty="0">
                <a:solidFill>
                  <a:srgbClr val="FF0000"/>
                </a:solidFill>
              </a:rPr>
              <a:t>∂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x </a:t>
            </a:r>
          </a:p>
          <a:p>
            <a:pPr algn="r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of p surfaces!   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DD135-1743-0D40-9AF7-1F10B389BC24}"/>
              </a:ext>
            </a:extLst>
          </p:cNvPr>
          <p:cNvSpPr txBox="1"/>
          <p:nvPr/>
        </p:nvSpPr>
        <p:spPr>
          <a:xfrm>
            <a:off x="4861486" y="6264323"/>
            <a:ext cx="380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S</a:t>
            </a:r>
            <a:r>
              <a:rPr lang="en-US" sz="2400" baseline="-25000" dirty="0" err="1"/>
              <a:t>p</a:t>
            </a:r>
            <a:r>
              <a:rPr lang="en-US" sz="2400" dirty="0"/>
              <a:t> = (</a:t>
            </a:r>
            <a:r>
              <a:rPr lang="en-US" sz="2400" dirty="0">
                <a:solidFill>
                  <a:srgbClr val="FF0000"/>
                </a:solidFill>
              </a:rPr>
              <a:t>∂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s/</a:t>
            </a:r>
            <a:r>
              <a:rPr lang="en-US" sz="2400" dirty="0">
                <a:solidFill>
                  <a:srgbClr val="FF0000"/>
                </a:solidFill>
              </a:rPr>
              <a:t>∂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p </a:t>
            </a:r>
            <a:r>
              <a:rPr lang="en-US" sz="2400" dirty="0">
                <a:sym typeface="Wingdings" pitchFamily="2" charset="2"/>
              </a:rPr>
              <a:t>/C</a:t>
            </a:r>
            <a:r>
              <a:rPr lang="en-US" sz="2400" baseline="-25000" dirty="0">
                <a:sym typeface="Wingdings" pitchFamily="2" charset="2"/>
              </a:rPr>
              <a:t>p</a:t>
            </a:r>
            <a:r>
              <a:rPr lang="en-US" sz="2400" dirty="0">
                <a:sym typeface="Wingdings" pitchFamily="2" charset="2"/>
              </a:rPr>
              <a:t>)</a:t>
            </a:r>
            <a:r>
              <a:rPr lang="en-US" sz="2400" baseline="-25000" dirty="0">
                <a:sym typeface="Wingdings" pitchFamily="2" charset="2"/>
              </a:rPr>
              <a:t> </a:t>
            </a:r>
            <a:r>
              <a:rPr lang="en-US" sz="2400" dirty="0">
                <a:sym typeface="Wingdings" pitchFamily="2" charset="2"/>
              </a:rPr>
              <a:t>= (</a:t>
            </a:r>
            <a:r>
              <a:rPr lang="en-US" sz="2400" dirty="0">
                <a:solidFill>
                  <a:srgbClr val="FF0000"/>
                </a:solidFill>
              </a:rPr>
              <a:t>∂</a:t>
            </a:r>
            <a:r>
              <a:rPr lang="en-US" sz="2400" dirty="0">
                <a:solidFill>
                  <a:srgbClr val="FF0000"/>
                </a:solidFill>
                <a:latin typeface="Symbol" pitchFamily="2" charset="2"/>
              </a:rPr>
              <a:t>q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/</a:t>
            </a:r>
            <a:r>
              <a:rPr lang="en-US" sz="2400" dirty="0">
                <a:solidFill>
                  <a:srgbClr val="FF0000"/>
                </a:solidFill>
              </a:rPr>
              <a:t>∂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p </a:t>
            </a:r>
            <a:r>
              <a:rPr lang="en-US" sz="2400" dirty="0">
                <a:sym typeface="Wingdings" pitchFamily="2" charset="2"/>
              </a:rPr>
              <a:t>T/</a:t>
            </a:r>
            <a:r>
              <a:rPr lang="en-US" sz="2400" dirty="0">
                <a:latin typeface="Symbol" pitchFamily="2" charset="2"/>
                <a:sym typeface="Wingdings" pitchFamily="2" charset="2"/>
              </a:rPr>
              <a:t>q</a:t>
            </a:r>
            <a:r>
              <a:rPr lang="en-US" sz="2400" dirty="0">
                <a:sym typeface="Wingdings" pitchFamily="2" charset="2"/>
              </a:rPr>
              <a:t>)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EC3666-5BD0-F84D-B064-13343D33910E}"/>
              </a:ext>
            </a:extLst>
          </p:cNvPr>
          <p:cNvSpPr txBox="1"/>
          <p:nvPr/>
        </p:nvSpPr>
        <p:spPr>
          <a:xfrm>
            <a:off x="5268037" y="5759356"/>
            <a:ext cx="1300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s: dry static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energy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98304A-110A-4744-8260-50263011407D}"/>
              </a:ext>
            </a:extLst>
          </p:cNvPr>
          <p:cNvSpPr txBox="1"/>
          <p:nvPr/>
        </p:nvSpPr>
        <p:spPr>
          <a:xfrm>
            <a:off x="6976281" y="5775278"/>
            <a:ext cx="1371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ymbol" pitchFamily="2" charset="2"/>
              </a:rPr>
              <a:t>q</a:t>
            </a:r>
            <a:r>
              <a:rPr lang="en-US" dirty="0">
                <a:solidFill>
                  <a:srgbClr val="FF0000"/>
                </a:solidFill>
              </a:rPr>
              <a:t>: potential </a:t>
            </a:r>
          </a:p>
          <a:p>
            <a:r>
              <a:rPr lang="en-US" dirty="0">
                <a:solidFill>
                  <a:srgbClr val="FF0000"/>
                </a:solidFill>
              </a:rPr>
              <a:t>temperature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8784-EC60-1D42-B704-AD607148B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the PDEs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1FCB5-7BED-2D49-B8E0-D1FC337D3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2. Try to get </a:t>
            </a:r>
            <a:r>
              <a:rPr lang="en-US" sz="4000" b="1" i="1" dirty="0"/>
              <a:t>conservation form</a:t>
            </a:r>
          </a:p>
          <a:p>
            <a:pPr marL="457200" lvl="1" indent="0">
              <a:buNone/>
            </a:pPr>
            <a:r>
              <a:rPr lang="en-US" sz="3600" dirty="0">
                <a:solidFill>
                  <a:srgbClr val="FF0000"/>
                </a:solidFill>
              </a:rPr>
              <a:t>d/dt</a:t>
            </a:r>
            <a:r>
              <a:rPr lang="en-US" sz="3600" dirty="0"/>
              <a:t>(stuff) = </a:t>
            </a:r>
            <a:r>
              <a:rPr lang="en-US" sz="3600" dirty="0">
                <a:solidFill>
                  <a:srgbClr val="FF0000"/>
                </a:solidFill>
              </a:rPr>
              <a:t>0</a:t>
            </a:r>
            <a:r>
              <a:rPr lang="en-US" sz="3600" dirty="0"/>
              <a:t> </a:t>
            </a:r>
          </a:p>
          <a:p>
            <a:pPr marL="457200" lvl="1" indent="0">
              <a:buNone/>
            </a:pPr>
            <a:r>
              <a:rPr lang="en-US" sz="3600" dirty="0">
                <a:solidFill>
                  <a:srgbClr val="FF0000"/>
                </a:solidFill>
              </a:rPr>
              <a:t>∂/∂t</a:t>
            </a:r>
            <a:r>
              <a:rPr lang="en-US" sz="3600" dirty="0"/>
              <a:t>(stuff) = </a:t>
            </a:r>
            <a:r>
              <a:rPr lang="en-US" sz="3600" i="1" dirty="0">
                <a:solidFill>
                  <a:srgbClr val="FF0000"/>
                </a:solidFill>
              </a:rPr>
              <a:t>transport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914400" lvl="2" indent="0">
              <a:buNone/>
            </a:pPr>
            <a:r>
              <a:rPr lang="en-US" sz="3200" i="1" dirty="0">
                <a:solidFill>
                  <a:srgbClr val="FF0000"/>
                </a:solidFill>
              </a:rPr>
              <a:t>= advection</a:t>
            </a:r>
          </a:p>
          <a:p>
            <a:pPr marL="1371600" lvl="3" indent="0">
              <a:buNone/>
            </a:pPr>
            <a:r>
              <a:rPr lang="en-US" sz="2800" dirty="0"/>
              <a:t>upwind values </a:t>
            </a:r>
            <a:r>
              <a:rPr lang="en-US" sz="2800" dirty="0" err="1"/>
              <a:t>comin</a:t>
            </a:r>
            <a:r>
              <a:rPr lang="en-US" sz="2800" dirty="0"/>
              <a:t>’ at </a:t>
            </a:r>
            <a:r>
              <a:rPr lang="en-US" sz="2800" dirty="0" err="1"/>
              <a:t>ya</a:t>
            </a:r>
            <a:r>
              <a:rPr lang="en-US" sz="2800" dirty="0"/>
              <a:t>!</a:t>
            </a:r>
          </a:p>
          <a:p>
            <a:pPr marL="914400" lvl="2" indent="0">
              <a:buNone/>
            </a:pPr>
            <a:r>
              <a:rPr lang="en-US" sz="3200" i="1" dirty="0">
                <a:solidFill>
                  <a:srgbClr val="FF0000"/>
                </a:solidFill>
              </a:rPr>
              <a:t>= convergence of</a:t>
            </a:r>
            <a:r>
              <a:rPr lang="en-US" sz="3200" i="1" dirty="0">
                <a:solidFill>
                  <a:srgbClr val="00B050"/>
                </a:solidFill>
              </a:rPr>
              <a:t> </a:t>
            </a:r>
            <a:r>
              <a:rPr lang="en-US" sz="3200" i="1" dirty="0">
                <a:solidFill>
                  <a:srgbClr val="FF0000"/>
                </a:solidFill>
              </a:rPr>
              <a:t>flux</a:t>
            </a:r>
            <a:endParaRPr lang="en-US" sz="3200" dirty="0"/>
          </a:p>
          <a:p>
            <a:pPr marL="1371600" lvl="3" indent="0">
              <a:buNone/>
            </a:pPr>
            <a:r>
              <a:rPr lang="en-US" sz="2800" dirty="0"/>
              <a:t>integrates to zero over any closed domain!</a:t>
            </a:r>
            <a:endParaRPr lang="en-US" sz="28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900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F2D-E0DD-2F4F-87E1-73CF8CED9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Conservation quasi-laws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C05FE-2685-194A-A125-812B8EA0B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d/dt(</a:t>
            </a:r>
            <a:r>
              <a:rPr lang="en-US" dirty="0">
                <a:solidFill>
                  <a:srgbClr val="FF0000"/>
                </a:solidFill>
              </a:rPr>
              <a:t>stuff</a:t>
            </a:r>
            <a:r>
              <a:rPr lang="en-US" dirty="0"/>
              <a:t>) = 0 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potential temperature or dry static energy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dry adiabatic lapse rate for well-mixed layer</a:t>
            </a:r>
          </a:p>
          <a:p>
            <a:r>
              <a:rPr lang="en-US" dirty="0">
                <a:solidFill>
                  <a:srgbClr val="FF0000"/>
                </a:solidFill>
              </a:rPr>
              <a:t>relative vorticity</a:t>
            </a:r>
          </a:p>
          <a:p>
            <a:r>
              <a:rPr lang="en-US" dirty="0">
                <a:solidFill>
                  <a:srgbClr val="FF0000"/>
                </a:solidFill>
              </a:rPr>
              <a:t>absolute vorticity </a:t>
            </a:r>
          </a:p>
          <a:p>
            <a:r>
              <a:rPr lang="en-US" dirty="0">
                <a:solidFill>
                  <a:srgbClr val="FF0000"/>
                </a:solidFill>
              </a:rPr>
              <a:t>potential vorticity </a:t>
            </a:r>
          </a:p>
        </p:txBody>
      </p:sp>
    </p:spTree>
    <p:extLst>
      <p:ext uri="{BB962C8B-B14F-4D97-AF65-F5344CB8AC3E}">
        <p14:creationId xmlns:p14="http://schemas.microsoft.com/office/powerpoint/2010/main" val="4159264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096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3600" i="1" dirty="0"/>
              <a:t>Holy Grail: eliminate RHS terms!</a:t>
            </a:r>
            <a:endParaRPr lang="en-US" sz="3600" b="1" dirty="0">
              <a:solidFill>
                <a:srgbClr val="FFFF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pic>
        <p:nvPicPr>
          <p:cNvPr id="23555" name="Picture 7" descr="final"/>
          <p:cNvPicPr>
            <a:picLocks noChangeAspect="1" noChangeArrowheads="1"/>
          </p:cNvPicPr>
          <p:nvPr/>
        </p:nvPicPr>
        <p:blipFill>
          <a:blip r:embed="rId3"/>
          <a:srcRect r="16667"/>
          <a:stretch>
            <a:fillRect/>
          </a:stretch>
        </p:blipFill>
        <p:spPr bwMode="auto">
          <a:xfrm>
            <a:off x="2057400" y="990600"/>
            <a:ext cx="4876800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0" name="Text Box 8"/>
          <p:cNvSpPr txBox="1">
            <a:spLocks noChangeArrowheads="1"/>
          </p:cNvSpPr>
          <p:nvPr/>
        </p:nvSpPr>
        <p:spPr bwMode="auto">
          <a:xfrm>
            <a:off x="533400" y="2133600"/>
            <a:ext cx="8077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Get rid of</a:t>
            </a:r>
            <a:r>
              <a:rPr 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Symbol" charset="2"/>
                <a:sym typeface="Symbol" charset="2"/>
              </a:rPr>
              <a:t></a:t>
            </a:r>
            <a:r>
              <a:rPr 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term at </a:t>
            </a:r>
            <a:r>
              <a:rPr lang="en-US" sz="2800" u="sng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any cost</a:t>
            </a:r>
            <a:r>
              <a:rPr 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. </a:t>
            </a:r>
            <a:r>
              <a:rPr lang="en-US" sz="2800" b="1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Curl to the rescue!</a:t>
            </a:r>
          </a:p>
        </p:txBody>
      </p:sp>
      <p:pic>
        <p:nvPicPr>
          <p:cNvPr id="8211" name="Picture 19" descr="final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3429000"/>
            <a:ext cx="80264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12" name="AutoShape 20"/>
          <p:cNvSpPr>
            <a:spLocks noChangeArrowheads="1"/>
          </p:cNvSpPr>
          <p:nvPr/>
        </p:nvSpPr>
        <p:spPr bwMode="auto">
          <a:xfrm>
            <a:off x="6705600" y="3352800"/>
            <a:ext cx="1219200" cy="1143000"/>
          </a:xfrm>
          <a:custGeom>
            <a:avLst/>
            <a:gdLst>
              <a:gd name="T0" fmla="*/ 609600 w 21600"/>
              <a:gd name="T1" fmla="*/ 0 h 21600"/>
              <a:gd name="T2" fmla="*/ 178534 w 21600"/>
              <a:gd name="T3" fmla="*/ 167375 h 21600"/>
              <a:gd name="T4" fmla="*/ 0 w 21600"/>
              <a:gd name="T5" fmla="*/ 571500 h 21600"/>
              <a:gd name="T6" fmla="*/ 178534 w 21600"/>
              <a:gd name="T7" fmla="*/ 975625 h 21600"/>
              <a:gd name="T8" fmla="*/ 609600 w 21600"/>
              <a:gd name="T9" fmla="*/ 1143000 h 21600"/>
              <a:gd name="T10" fmla="*/ 1040666 w 21600"/>
              <a:gd name="T11" fmla="*/ 975625 h 21600"/>
              <a:gd name="T12" fmla="*/ 1219200 w 21600"/>
              <a:gd name="T13" fmla="*/ 571500 h 21600"/>
              <a:gd name="T14" fmla="*/ 1040666 w 21600"/>
              <a:gd name="T15" fmla="*/ 167375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699" y="9117"/>
                  <a:pt x="2699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8213" name="Text Box 21"/>
          <p:cNvSpPr txBox="1">
            <a:spLocks noChangeArrowheads="1"/>
          </p:cNvSpPr>
          <p:nvPr/>
        </p:nvSpPr>
        <p:spPr bwMode="auto">
          <a:xfrm>
            <a:off x="6324600" y="4419600"/>
            <a:ext cx="2362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800">
                <a:solidFill>
                  <a:srgbClr val="FF0000"/>
                </a:solidFill>
              </a:rPr>
              <a:t>Ker-CHING!</a:t>
            </a:r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762000" y="4953000"/>
            <a:ext cx="7620000" cy="158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800">
                <a:solidFill>
                  <a:srgbClr val="0000FF"/>
                </a:solidFill>
                <a:latin typeface="Braggadocio" charset="0"/>
              </a:rPr>
              <a:t>We are Masters of the Universe with our sexy vector identities! </a:t>
            </a:r>
          </a:p>
          <a:p>
            <a:pPr algn="ctr"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800">
                <a:solidFill>
                  <a:srgbClr val="0000FF"/>
                </a:solidFill>
                <a:latin typeface="Braggadocio" charset="0"/>
              </a:rPr>
              <a:t>The grail is in the bag!</a:t>
            </a:r>
          </a:p>
        </p:txBody>
      </p:sp>
    </p:spTree>
    <p:extLst>
      <p:ext uri="{BB962C8B-B14F-4D97-AF65-F5344CB8AC3E}">
        <p14:creationId xmlns:p14="http://schemas.microsoft.com/office/powerpoint/2010/main" val="214447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2" grpId="0" animBg="1"/>
      <p:bldP spid="8213" grpId="0" build="p" autoUpdateAnimBg="0"/>
      <p:bldP spid="8214" grpId="0" build="p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762000"/>
          </a:xfrm>
        </p:spPr>
        <p:txBody>
          <a:bodyPr/>
          <a:lstStyle/>
          <a:p>
            <a:pPr eaLnBrk="1" hangingPunct="1"/>
            <a:r>
              <a:rPr lang="en-US" sz="3200">
                <a:solidFill>
                  <a:srgbClr val="FF0000"/>
                </a:solidFill>
              </a:rPr>
              <a:t>Heh heh ... did I say "any cost"... ? gulp</a:t>
            </a:r>
          </a:p>
        </p:txBody>
      </p:sp>
      <p:pic>
        <p:nvPicPr>
          <p:cNvPr id="2560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30250"/>
            <a:ext cx="9144000" cy="567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97274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B015A-5AE4-0B4E-B5EF-FC5D2962B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I: Grammar (fundamentals)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9AFE1-80B2-B545-9DAB-419A16F1A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math notation</a:t>
            </a:r>
          </a:p>
          <a:p>
            <a:r>
              <a:rPr lang="en-US" dirty="0"/>
              <a:t>physics principles and laws</a:t>
            </a:r>
          </a:p>
          <a:p>
            <a:r>
              <a:rPr lang="en-US" dirty="0"/>
              <a:t>strategies of description and remembering</a:t>
            </a:r>
          </a:p>
          <a:p>
            <a:r>
              <a:rPr lang="en-US" dirty="0"/>
              <a:t>words for it all </a:t>
            </a:r>
          </a:p>
        </p:txBody>
      </p:sp>
    </p:spTree>
    <p:extLst>
      <p:ext uri="{BB962C8B-B14F-4D97-AF65-F5344CB8AC3E}">
        <p14:creationId xmlns:p14="http://schemas.microsoft.com/office/powerpoint/2010/main" val="2262848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F2D-E0DD-2F4F-87E1-73CF8CED9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Conservation quasi-laws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C05FE-2685-194A-A125-812B8EA0B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27896"/>
          </a:xfrm>
        </p:spPr>
        <p:txBody>
          <a:bodyPr>
            <a:normAutofit fontScale="70000" lnSpcReduction="20000"/>
          </a:bodyPr>
          <a:lstStyle/>
          <a:p>
            <a:r>
              <a:rPr lang="en-US" sz="5100" dirty="0"/>
              <a:t>d/dt(</a:t>
            </a:r>
            <a:r>
              <a:rPr lang="en-US" sz="5100" dirty="0">
                <a:solidFill>
                  <a:srgbClr val="FF0000"/>
                </a:solidFill>
              </a:rPr>
              <a:t>relative vorticity</a:t>
            </a:r>
            <a:r>
              <a:rPr lang="en-US" sz="5100" dirty="0"/>
              <a:t>) = 0 </a:t>
            </a:r>
          </a:p>
          <a:p>
            <a:endParaRPr lang="en-US" dirty="0"/>
          </a:p>
          <a:p>
            <a:pPr lvl="1"/>
            <a:r>
              <a:rPr lang="en-US" dirty="0"/>
              <a:t>vorticity elements induce tangential flow: </a:t>
            </a:r>
          </a:p>
          <a:p>
            <a:pPr marL="914400" lvl="2" indent="0">
              <a:buNone/>
            </a:pPr>
            <a:r>
              <a:rPr lang="en-US" sz="4800" dirty="0" err="1"/>
              <a:t>V</a:t>
            </a:r>
            <a:r>
              <a:rPr lang="en-US" sz="4800" baseline="-25000" dirty="0" err="1"/>
              <a:t>tan</a:t>
            </a:r>
            <a:r>
              <a:rPr lang="en-US" sz="4800" dirty="0"/>
              <a:t> </a:t>
            </a:r>
            <a:r>
              <a:rPr lang="en-US" sz="4800" dirty="0">
                <a:latin typeface="Symbol" pitchFamily="2" charset="2"/>
              </a:rPr>
              <a:t>a</a:t>
            </a:r>
            <a:r>
              <a:rPr lang="en-US" sz="4800" dirty="0"/>
              <a:t> 1/distance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that tangential flow in turn </a:t>
            </a:r>
            <a:r>
              <a:rPr lang="en-US" dirty="0" err="1"/>
              <a:t>advects</a:t>
            </a:r>
            <a:r>
              <a:rPr lang="en-US" dirty="0"/>
              <a:t> vorticity: </a:t>
            </a:r>
          </a:p>
          <a:p>
            <a:pPr marL="914400" lvl="2" indent="0">
              <a:buNone/>
            </a:pPr>
            <a:r>
              <a:rPr lang="en-US" sz="4600" dirty="0"/>
              <a:t>vorticity elements orbit (same sign), </a:t>
            </a:r>
            <a:r>
              <a:rPr lang="en-US" sz="4600" dirty="0" err="1"/>
              <a:t>prominade</a:t>
            </a:r>
            <a:r>
              <a:rPr lang="en-US" sz="4600" dirty="0"/>
              <a:t> like smoke rings (opposite sign), shred each other, merge, interact in groups, etc. </a:t>
            </a:r>
            <a:r>
              <a:rPr lang="en-US" sz="4600" dirty="0">
                <a:sym typeface="Wingdings" pitchFamily="2" charset="2"/>
              </a:rPr>
              <a:t> </a:t>
            </a:r>
            <a:r>
              <a:rPr lang="en-US" sz="4600" dirty="0"/>
              <a:t> </a:t>
            </a:r>
            <a:r>
              <a:rPr lang="en-US" sz="4600" i="1" dirty="0">
                <a:solidFill>
                  <a:srgbClr val="FF0000"/>
                </a:solidFill>
              </a:rPr>
              <a:t>heart of the horizontal forecast problem, chaos, etc.</a:t>
            </a:r>
          </a:p>
        </p:txBody>
      </p:sp>
    </p:spTree>
    <p:extLst>
      <p:ext uri="{BB962C8B-B14F-4D97-AF65-F5344CB8AC3E}">
        <p14:creationId xmlns:p14="http://schemas.microsoft.com/office/powerpoint/2010/main" val="3902246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F2D-E0DD-2F4F-87E1-73CF8CED9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Conservation quasi-laws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C05FE-2685-194A-A125-812B8EA0B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10186"/>
            <a:ext cx="8229600" cy="5240740"/>
          </a:xfrm>
        </p:spPr>
        <p:txBody>
          <a:bodyPr>
            <a:normAutofit fontScale="70000" lnSpcReduction="20000"/>
          </a:bodyPr>
          <a:lstStyle/>
          <a:p>
            <a:r>
              <a:rPr lang="en-US" sz="5100" dirty="0"/>
              <a:t>d/dt(</a:t>
            </a:r>
            <a:r>
              <a:rPr lang="en-US" sz="5100" dirty="0">
                <a:solidFill>
                  <a:srgbClr val="FF0000"/>
                </a:solidFill>
              </a:rPr>
              <a:t>absolute vorticity</a:t>
            </a:r>
            <a:r>
              <a:rPr lang="en-US" sz="5100" dirty="0"/>
              <a:t>) = 0 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all of the above, </a:t>
            </a:r>
            <a:r>
              <a:rPr lang="en-US" sz="5700" dirty="0"/>
              <a:t>Plus (</a:t>
            </a:r>
            <a:r>
              <a:rPr lang="en-US" sz="6300" dirty="0"/>
              <a:t>-v ∂f/∂y)</a:t>
            </a:r>
            <a:r>
              <a:rPr lang="en-US" sz="4600" i="1" dirty="0">
                <a:solidFill>
                  <a:srgbClr val="FF0000"/>
                </a:solidFill>
              </a:rPr>
              <a:t> </a:t>
            </a:r>
          </a:p>
          <a:p>
            <a:pPr marL="457200" lvl="1" indent="0">
              <a:buNone/>
            </a:pPr>
            <a:endParaRPr lang="en-US" sz="3200" dirty="0"/>
          </a:p>
          <a:p>
            <a:pPr marL="457200" lvl="1" indent="0">
              <a:buNone/>
            </a:pPr>
            <a:r>
              <a:rPr lang="en-US" sz="5700" i="1" dirty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en-US" sz="5700" i="1" dirty="0">
                <a:solidFill>
                  <a:srgbClr val="FF0000"/>
                </a:solidFill>
              </a:rPr>
              <a:t>Rossby waves</a:t>
            </a:r>
          </a:p>
          <a:p>
            <a:pPr lvl="2"/>
            <a:r>
              <a:rPr lang="en-US" sz="4400" i="1" dirty="0"/>
              <a:t>westward</a:t>
            </a:r>
            <a:r>
              <a:rPr lang="en-US" sz="4400" dirty="0"/>
              <a:t> phase propagation speed </a:t>
            </a:r>
          </a:p>
          <a:p>
            <a:pPr lvl="2"/>
            <a:r>
              <a:rPr lang="en-US" sz="4400" i="1" dirty="0"/>
              <a:t>eastward</a:t>
            </a:r>
            <a:r>
              <a:rPr lang="en-US" sz="4400" dirty="0"/>
              <a:t> group (energy)  “  “ </a:t>
            </a:r>
          </a:p>
          <a:p>
            <a:pPr lvl="2"/>
            <a:r>
              <a:rPr lang="en-US" sz="4400" dirty="0"/>
              <a:t>both proportional to wavelength</a:t>
            </a:r>
            <a:r>
              <a:rPr lang="en-US" sz="4400" baseline="30000" dirty="0"/>
              <a:t>2</a:t>
            </a:r>
            <a:r>
              <a:rPr lang="en-US" sz="4400" dirty="0"/>
              <a:t> </a:t>
            </a:r>
          </a:p>
          <a:p>
            <a:pPr lvl="3"/>
            <a:r>
              <a:rPr lang="en-US" sz="4000" dirty="0">
                <a:solidFill>
                  <a:srgbClr val="0070C0"/>
                </a:solidFill>
              </a:rPr>
              <a:t>Long waves </a:t>
            </a:r>
            <a:r>
              <a:rPr lang="en-US" sz="4000" dirty="0"/>
              <a:t>act as Rossby waves </a:t>
            </a:r>
          </a:p>
          <a:p>
            <a:pPr lvl="3"/>
            <a:r>
              <a:rPr lang="en-US" sz="4000" dirty="0">
                <a:solidFill>
                  <a:srgbClr val="0070C0"/>
                </a:solidFill>
              </a:rPr>
              <a:t>Short waves </a:t>
            </a:r>
            <a:r>
              <a:rPr lang="en-US" sz="4000" dirty="0"/>
              <a:t>are just advected vortices </a:t>
            </a:r>
          </a:p>
          <a:p>
            <a:pPr lvl="4"/>
            <a:r>
              <a:rPr lang="en-US" sz="4000" dirty="0"/>
              <a:t>(troughs or lows) </a:t>
            </a:r>
          </a:p>
        </p:txBody>
      </p:sp>
    </p:spTree>
    <p:extLst>
      <p:ext uri="{BB962C8B-B14F-4D97-AF65-F5344CB8AC3E}">
        <p14:creationId xmlns:p14="http://schemas.microsoft.com/office/powerpoint/2010/main" val="3494746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C7E30-A6C0-DA4F-980C-C93AF4010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stationary</a:t>
            </a:r>
            <a:r>
              <a:rPr lang="en-US" dirty="0"/>
              <a:t> Rossby waves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F358E-218D-954F-8B0B-4BC2F5A20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4AB543-521C-8A4F-AAF2-EAE7A4BCE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678" y="1216807"/>
            <a:ext cx="2811439" cy="564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70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F2D-E0DD-2F4F-87E1-73CF8CED9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Conservation quasi-laws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C05FE-2685-194A-A125-812B8EA0B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100" dirty="0"/>
              <a:t>d/dt(</a:t>
            </a:r>
            <a:r>
              <a:rPr lang="en-US" sz="5100" dirty="0">
                <a:solidFill>
                  <a:srgbClr val="FF0000"/>
                </a:solidFill>
              </a:rPr>
              <a:t>potential vorticity</a:t>
            </a:r>
            <a:r>
              <a:rPr lang="en-US" sz="5100" dirty="0"/>
              <a:t>) = 0 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all of the above, PLUS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conversion of  </a:t>
            </a:r>
            <a:r>
              <a:rPr lang="en-US" sz="3600" dirty="0"/>
              <a:t>stability </a:t>
            </a:r>
            <a:r>
              <a:rPr lang="en-US" sz="3600" dirty="0">
                <a:sym typeface="Wingdings" pitchFamily="2" charset="2"/>
              </a:rPr>
              <a:t> </a:t>
            </a:r>
            <a:r>
              <a:rPr lang="en-US" sz="3600" dirty="0"/>
              <a:t>vorticity</a:t>
            </a:r>
            <a:endParaRPr lang="en-US" sz="4800" dirty="0"/>
          </a:p>
          <a:p>
            <a:pPr marL="457200" lvl="1" indent="0">
              <a:buNone/>
            </a:pPr>
            <a:endParaRPr lang="en-US" sz="3200" dirty="0"/>
          </a:p>
          <a:p>
            <a:pPr marL="457200" lvl="1" indent="0">
              <a:buNone/>
            </a:pPr>
            <a:r>
              <a:rPr lang="en-US" sz="2400" dirty="0"/>
              <a:t>mainly when air descends from the stratosphere into upper  troposphere, and spins up cool core cyclones a bit more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89491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F2D-E0DD-2F4F-87E1-73CF8CED9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Conservation quasi-laws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C05FE-2685-194A-A125-812B8EA0B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5100" dirty="0"/>
              <a:t>d/dt(</a:t>
            </a:r>
            <a:r>
              <a:rPr lang="en-US" sz="5100" dirty="0">
                <a:solidFill>
                  <a:srgbClr val="FF0000"/>
                </a:solidFill>
              </a:rPr>
              <a:t>PV</a:t>
            </a:r>
            <a:r>
              <a:rPr lang="en-US" sz="5100" dirty="0"/>
              <a:t>) = </a:t>
            </a:r>
            <a:r>
              <a:rPr lang="en-US" sz="5100" dirty="0">
                <a:latin typeface="Symbol" pitchFamily="2" charset="2"/>
              </a:rPr>
              <a:t>k </a:t>
            </a:r>
            <a:r>
              <a:rPr lang="en-US" sz="5400" dirty="0">
                <a:solidFill>
                  <a:srgbClr val="00B050"/>
                </a:solidFill>
              </a:rPr>
              <a:t>∂</a:t>
            </a:r>
            <a:r>
              <a:rPr lang="en-US" sz="5100" dirty="0">
                <a:solidFill>
                  <a:srgbClr val="00B050"/>
                </a:solidFill>
              </a:rPr>
              <a:t>Q/</a:t>
            </a:r>
            <a:r>
              <a:rPr lang="en-US" sz="5400" dirty="0">
                <a:solidFill>
                  <a:srgbClr val="00B050"/>
                </a:solidFill>
              </a:rPr>
              <a:t>∂</a:t>
            </a:r>
            <a:r>
              <a:rPr lang="en-US" sz="5100" dirty="0">
                <a:solidFill>
                  <a:srgbClr val="00B050"/>
                </a:solidFill>
              </a:rPr>
              <a:t>z</a:t>
            </a:r>
            <a:r>
              <a:rPr lang="en-US" sz="5100" dirty="0"/>
              <a:t> </a:t>
            </a:r>
          </a:p>
          <a:p>
            <a:endParaRPr lang="en-US" sz="5100" dirty="0"/>
          </a:p>
          <a:p>
            <a:endParaRPr lang="en-US" sz="4000" dirty="0"/>
          </a:p>
          <a:p>
            <a:r>
              <a:rPr lang="en-US" sz="4000" dirty="0">
                <a:solidFill>
                  <a:srgbClr val="FF0000"/>
                </a:solidFill>
              </a:rPr>
              <a:t>Cyclonic PV created at base of latent heating</a:t>
            </a:r>
          </a:p>
          <a:p>
            <a:pPr marL="457200" lvl="1" indent="0">
              <a:buNone/>
            </a:pPr>
            <a:r>
              <a:rPr lang="en-US" sz="3800" dirty="0">
                <a:sym typeface="Wingdings" pitchFamily="2" charset="2"/>
              </a:rPr>
              <a:t>	 warm core cyclones (hurricanes)</a:t>
            </a:r>
            <a:endParaRPr lang="en-US" sz="3800" dirty="0"/>
          </a:p>
          <a:p>
            <a:r>
              <a:rPr lang="en-US" sz="4000" dirty="0">
                <a:solidFill>
                  <a:srgbClr val="FF0000"/>
                </a:solidFill>
              </a:rPr>
              <a:t>Cyclonic PV created at top of radiative cooling</a:t>
            </a:r>
          </a:p>
          <a:p>
            <a:pPr marL="457200" lvl="1" indent="0">
              <a:buNone/>
            </a:pPr>
            <a:r>
              <a:rPr lang="en-US" sz="3800" dirty="0">
                <a:sym typeface="Wingdings" pitchFamily="2" charset="2"/>
              </a:rPr>
              <a:t>	 cool core polar vortex (and tentacles)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2778095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8784-EC60-1D42-B704-AD607148B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the PDEs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1FCB5-7BED-2D49-B8E0-D1FC337D3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9242"/>
            <a:ext cx="8229600" cy="5588758"/>
          </a:xfrm>
        </p:spPr>
        <p:txBody>
          <a:bodyPr>
            <a:normAutofit/>
          </a:bodyPr>
          <a:lstStyle/>
          <a:p>
            <a:r>
              <a:rPr lang="en-US" sz="4000" dirty="0"/>
              <a:t>3. Build complete numerical models</a:t>
            </a:r>
            <a:endParaRPr lang="en-US" sz="2800" dirty="0">
              <a:solidFill>
                <a:srgbClr val="7030A0"/>
              </a:solidFill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Primitive equation solvers </a:t>
            </a:r>
            <a:r>
              <a:rPr lang="en-US" sz="2800" dirty="0">
                <a:solidFill>
                  <a:srgbClr val="7030A0"/>
                </a:solidFill>
              </a:rPr>
              <a:t>= “</a:t>
            </a:r>
            <a:r>
              <a:rPr lang="en-US" sz="2800" u="sng" dirty="0">
                <a:solidFill>
                  <a:srgbClr val="7030A0"/>
                </a:solidFill>
              </a:rPr>
              <a:t>dynamical core</a:t>
            </a:r>
            <a:r>
              <a:rPr lang="en-US" sz="2800" dirty="0">
                <a:solidFill>
                  <a:srgbClr val="7030A0"/>
                </a:solidFill>
              </a:rPr>
              <a:t>” </a:t>
            </a:r>
          </a:p>
          <a:p>
            <a:r>
              <a:rPr lang="en-US" sz="2800" u="sng" dirty="0">
                <a:solidFill>
                  <a:srgbClr val="FF0000"/>
                </a:solidFill>
              </a:rPr>
              <a:t>Physical processes</a:t>
            </a:r>
            <a:r>
              <a:rPr lang="en-US" sz="2800" dirty="0">
                <a:solidFill>
                  <a:srgbClr val="7030A0"/>
                </a:solidFill>
              </a:rPr>
              <a:t> </a:t>
            </a:r>
          </a:p>
          <a:p>
            <a:pPr lvl="1"/>
            <a:r>
              <a:rPr lang="en-US" sz="2400" dirty="0">
                <a:solidFill>
                  <a:srgbClr val="7030A0"/>
                </a:solidFill>
              </a:rPr>
              <a:t>Treatments for </a:t>
            </a:r>
            <a:r>
              <a:rPr lang="en-US" sz="2400" dirty="0">
                <a:solidFill>
                  <a:srgbClr val="FF0000"/>
                </a:solidFill>
              </a:rPr>
              <a:t>nonfluid</a:t>
            </a:r>
            <a:r>
              <a:rPr lang="en-US" sz="2400" dirty="0">
                <a:solidFill>
                  <a:srgbClr val="7030A0"/>
                </a:solidFill>
              </a:rPr>
              <a:t> processes </a:t>
            </a:r>
          </a:p>
          <a:p>
            <a:pPr lvl="2"/>
            <a:r>
              <a:rPr lang="en-US" sz="1800" dirty="0">
                <a:solidFill>
                  <a:srgbClr val="7030A0"/>
                </a:solidFill>
              </a:rPr>
              <a:t>latent heat of phase changes of water </a:t>
            </a:r>
          </a:p>
          <a:p>
            <a:pPr lvl="2"/>
            <a:r>
              <a:rPr lang="en-US" sz="1800" dirty="0">
                <a:solidFill>
                  <a:srgbClr val="7030A0"/>
                </a:solidFill>
              </a:rPr>
              <a:t>microphysics of condensed particles</a:t>
            </a:r>
          </a:p>
          <a:p>
            <a:pPr lvl="2"/>
            <a:r>
              <a:rPr lang="en-US" sz="1800" dirty="0">
                <a:solidFill>
                  <a:srgbClr val="7030A0"/>
                </a:solidFill>
              </a:rPr>
              <a:t>radiative energy transfer including cloud effects</a:t>
            </a:r>
          </a:p>
          <a:p>
            <a:pPr lvl="2"/>
            <a:r>
              <a:rPr lang="en-US" sz="1800" dirty="0">
                <a:solidFill>
                  <a:srgbClr val="7030A0"/>
                </a:solidFill>
              </a:rPr>
              <a:t>electrical processes, etc. etc. </a:t>
            </a:r>
          </a:p>
          <a:p>
            <a:pPr lvl="1"/>
            <a:r>
              <a:rPr lang="en-US" sz="2400" dirty="0">
                <a:solidFill>
                  <a:srgbClr val="7030A0"/>
                </a:solidFill>
              </a:rPr>
              <a:t>Approximations for </a:t>
            </a:r>
            <a:r>
              <a:rPr lang="en-US" sz="2400" dirty="0">
                <a:solidFill>
                  <a:srgbClr val="FF0000"/>
                </a:solidFill>
              </a:rPr>
              <a:t>fluid motions finer than mesh </a:t>
            </a:r>
          </a:p>
          <a:p>
            <a:pPr lvl="2"/>
            <a:r>
              <a:rPr lang="en-US" sz="1800" dirty="0">
                <a:solidFill>
                  <a:srgbClr val="7030A0"/>
                </a:solidFill>
              </a:rPr>
              <a:t>turbulence in the PBL, surface conduction and friction</a:t>
            </a:r>
          </a:p>
          <a:p>
            <a:pPr lvl="2"/>
            <a:r>
              <a:rPr lang="en-US" sz="1800" dirty="0">
                <a:solidFill>
                  <a:srgbClr val="7030A0"/>
                </a:solidFill>
              </a:rPr>
              <a:t>cumulus activity including downdrafts, etc. etc. </a:t>
            </a:r>
          </a:p>
          <a:p>
            <a:pPr lvl="2"/>
            <a:r>
              <a:rPr lang="en-US" sz="1800" dirty="0">
                <a:solidFill>
                  <a:srgbClr val="7030A0"/>
                </a:solidFill>
              </a:rPr>
              <a:t>internal gravity waves, frictional dissipation of wind KE, etc. etc. </a:t>
            </a:r>
          </a:p>
          <a:p>
            <a:endParaRPr lang="en-US" sz="2400" b="1" i="1" dirty="0">
              <a:solidFill>
                <a:srgbClr val="7030A0"/>
              </a:solidFill>
            </a:endParaRPr>
          </a:p>
          <a:p>
            <a:endParaRPr lang="en-US" sz="4000" b="1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753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1812925" y="136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>
              <a:solidFill>
                <a:srgbClr val="D01EB7"/>
              </a:solidFill>
              <a:latin typeface="Times" charset="0"/>
            </a:endParaRP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2422525" y="517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Times" charset="0"/>
            </a:endParaRP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425450" y="152400"/>
            <a:ext cx="826135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3200" b="1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The atmosphere moves because of </a:t>
            </a:r>
          </a:p>
          <a:p>
            <a:pPr algn="ctr">
              <a:defRPr/>
            </a:pP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heating  / </a:t>
            </a:r>
            <a:r>
              <a:rPr lang="en-US" sz="3200" b="1" dirty="0">
                <a:solidFill>
                  <a:srgbClr val="00009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cooling</a:t>
            </a:r>
            <a:r>
              <a:rPr lang="en-US" sz="3200" b="1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, damped by </a:t>
            </a:r>
            <a:r>
              <a:rPr lang="en-US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Friction</a:t>
            </a:r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5410200" y="2938463"/>
            <a:ext cx="32766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HYDROSTATIC </a:t>
            </a:r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(w/ ideal gas law to eliminate </a:t>
            </a:r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Symbol"/>
              </a:rPr>
              <a:t>r)</a:t>
            </a:r>
          </a:p>
        </p:txBody>
      </p:sp>
      <p:sp>
        <p:nvSpPr>
          <p:cNvPr id="22539" name="Text Box 11"/>
          <p:cNvSpPr txBox="1">
            <a:spLocks noChangeArrowheads="1"/>
          </p:cNvSpPr>
          <p:nvPr/>
        </p:nvSpPr>
        <p:spPr bwMode="auto">
          <a:xfrm>
            <a:off x="5791200" y="1506538"/>
            <a:ext cx="2971800" cy="107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F=MA  in the HORIZONTAL</a:t>
            </a:r>
          </a:p>
        </p:txBody>
      </p:sp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4114800" y="4249738"/>
            <a:ext cx="4800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320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MASS CONSERVATION</a:t>
            </a:r>
          </a:p>
        </p:txBody>
      </p:sp>
      <p:sp>
        <p:nvSpPr>
          <p:cNvPr id="22541" name="Text Box 13"/>
          <p:cNvSpPr txBox="1">
            <a:spLocks noChangeArrowheads="1"/>
          </p:cNvSpPr>
          <p:nvPr/>
        </p:nvSpPr>
        <p:spPr bwMode="auto">
          <a:xfrm>
            <a:off x="3657600" y="5316538"/>
            <a:ext cx="52578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320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FIRST LAW OF THERMO</a:t>
            </a:r>
          </a:p>
        </p:txBody>
      </p:sp>
      <p:pic>
        <p:nvPicPr>
          <p:cNvPr id="15369" name="Picture 18" descr="fin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6100" y="4097338"/>
            <a:ext cx="25019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0" name="Picture 19" descr="final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5240338"/>
            <a:ext cx="3594100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1" name="Picture 16" descr="latex-image-1.pd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400" y="2725738"/>
            <a:ext cx="2243138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2" name="Picture 18" descr="latex-image-1.pdf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3400" y="1658938"/>
            <a:ext cx="5105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 bwMode="auto">
          <a:xfrm>
            <a:off x="3505200" y="5029200"/>
            <a:ext cx="685800" cy="1143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19400" y="6096000"/>
            <a:ext cx="2083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 makes it go!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2DE3FC-E1A5-E84E-8D69-AA570FCA9019}"/>
              </a:ext>
            </a:extLst>
          </p:cNvPr>
          <p:cNvSpPr/>
          <p:nvPr/>
        </p:nvSpPr>
        <p:spPr bwMode="auto">
          <a:xfrm>
            <a:off x="5076967" y="1524000"/>
            <a:ext cx="685800" cy="1143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00FF"/>
              </a:highlight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0744F2-035B-314B-9E8F-13FFE7C9529B}"/>
              </a:ext>
            </a:extLst>
          </p:cNvPr>
          <p:cNvSpPr txBox="1"/>
          <p:nvPr/>
        </p:nvSpPr>
        <p:spPr>
          <a:xfrm>
            <a:off x="5715000" y="2454322"/>
            <a:ext cx="220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Friction keeps it finite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82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/>
              <a:t>mean J maintains mean state,</a:t>
            </a:r>
            <a:br>
              <a:rPr lang="en-US"/>
            </a:br>
            <a:r>
              <a:rPr lang="en-US"/>
              <a:t>gradients of J make it 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" y="1223167"/>
            <a:ext cx="9004300" cy="56388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B015A-5AE4-0B4E-B5EF-FC5D2962B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 II: Logic </a:t>
            </a:r>
            <a:br>
              <a:rPr lang="en-US" dirty="0"/>
            </a:br>
            <a:r>
              <a:rPr lang="en-US" dirty="0"/>
              <a:t>(combining “grammar” elements)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9AFE1-80B2-B545-9DAB-419A16F1A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equation </a:t>
            </a:r>
            <a:r>
              <a:rPr lang="en-US" i="1" dirty="0"/>
              <a:t>sets</a:t>
            </a:r>
          </a:p>
          <a:p>
            <a:r>
              <a:rPr lang="en-US" i="1" dirty="0"/>
              <a:t>combinations </a:t>
            </a:r>
            <a:r>
              <a:rPr lang="en-US" dirty="0"/>
              <a:t>of assumptions </a:t>
            </a:r>
          </a:p>
          <a:p>
            <a:r>
              <a:rPr lang="en-US" dirty="0"/>
              <a:t>multi-step reasoning</a:t>
            </a:r>
          </a:p>
          <a:p>
            <a:r>
              <a:rPr lang="en-US" dirty="0"/>
              <a:t>multi-time-step evolution of flow</a:t>
            </a:r>
          </a:p>
        </p:txBody>
      </p:sp>
    </p:spTree>
    <p:extLst>
      <p:ext uri="{BB962C8B-B14F-4D97-AF65-F5344CB8AC3E}">
        <p14:creationId xmlns:p14="http://schemas.microsoft.com/office/powerpoint/2010/main" val="1043841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206A-5786-7544-84B2-EBED8F3D2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wind balance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FE7B7-AE72-1743-85E6-3D8989ECD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Combination of force balances</a:t>
            </a:r>
          </a:p>
          <a:p>
            <a:pPr lvl="1"/>
            <a:r>
              <a:rPr lang="en-US" dirty="0"/>
              <a:t>in the horizontal (geostrophic or gradient) </a:t>
            </a:r>
          </a:p>
          <a:p>
            <a:pPr lvl="1"/>
            <a:r>
              <a:rPr lang="en-US" dirty="0"/>
              <a:t>in the vertical (hydrostatic)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404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3D685-F818-964E-A405-9142CAF5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Physical units: made for this science!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3BCC3-7B9F-DB4D-BB42-E1117036A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MKS (or SI) system: Earth, Water, fingers</a:t>
            </a:r>
          </a:p>
          <a:p>
            <a:endParaRPr lang="en-US" dirty="0"/>
          </a:p>
          <a:p>
            <a:r>
              <a:rPr lang="en-US" dirty="0"/>
              <a:t>m = (Pole-Eq distance)/10</a:t>
            </a:r>
            <a:r>
              <a:rPr lang="en-US" baseline="30000" dirty="0"/>
              <a:t>7</a:t>
            </a:r>
            <a:endParaRPr lang="en-US" dirty="0"/>
          </a:p>
          <a:p>
            <a:r>
              <a:rPr lang="en-US" dirty="0"/>
              <a:t>kg = (mass of 1m</a:t>
            </a:r>
            <a:r>
              <a:rPr lang="en-US" baseline="30000" dirty="0"/>
              <a:t>3</a:t>
            </a:r>
            <a:r>
              <a:rPr lang="en-US" dirty="0"/>
              <a:t> water)/10</a:t>
            </a:r>
            <a:r>
              <a:rPr lang="en-US" baseline="30000" dirty="0"/>
              <a:t>3</a:t>
            </a:r>
            <a:endParaRPr lang="en-US" dirty="0"/>
          </a:p>
          <a:p>
            <a:r>
              <a:rPr lang="en-US" dirty="0"/>
              <a:t>K = (</a:t>
            </a:r>
            <a:r>
              <a:rPr lang="en-US" dirty="0" err="1"/>
              <a:t>T</a:t>
            </a:r>
            <a:r>
              <a:rPr lang="en-US" baseline="-25000" dirty="0" err="1"/>
              <a:t>boil</a:t>
            </a:r>
            <a:r>
              <a:rPr lang="en-US" dirty="0"/>
              <a:t> - </a:t>
            </a:r>
            <a:r>
              <a:rPr lang="en-US" dirty="0" err="1"/>
              <a:t>T</a:t>
            </a:r>
            <a:r>
              <a:rPr lang="en-US" baseline="-25000" dirty="0" err="1"/>
              <a:t>freeze</a:t>
            </a:r>
            <a:r>
              <a:rPr lang="en-US" dirty="0"/>
              <a:t>)/10</a:t>
            </a:r>
          </a:p>
          <a:p>
            <a:endParaRPr lang="en-US" dirty="0"/>
          </a:p>
          <a:p>
            <a:r>
              <a:rPr lang="en-US" dirty="0"/>
              <a:t>s = (rotation time of Earth)/</a:t>
            </a:r>
            <a:r>
              <a:rPr lang="en-US" dirty="0">
                <a:solidFill>
                  <a:srgbClr val="FF0000"/>
                </a:solidFill>
              </a:rPr>
              <a:t>24/60/60</a:t>
            </a:r>
          </a:p>
          <a:p>
            <a:pPr lvl="4"/>
            <a:r>
              <a:rPr lang="en-US" dirty="0">
                <a:solidFill>
                  <a:srgbClr val="FF0000"/>
                </a:solidFill>
              </a:rPr>
              <a:t>Some long-lost 6-fingered people owned “angle” (360</a:t>
            </a:r>
            <a:r>
              <a:rPr lang="en-US" baseline="30000" dirty="0">
                <a:solidFill>
                  <a:srgbClr val="FF0000"/>
                </a:solidFill>
              </a:rPr>
              <a:t>o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lvl="4"/>
            <a:r>
              <a:rPr lang="en-US" dirty="0">
                <a:solidFill>
                  <a:srgbClr val="FF0000"/>
                </a:solidFill>
              </a:rPr>
              <a:t>so time’s circular nature fell into their grasp </a:t>
            </a:r>
          </a:p>
          <a:p>
            <a:pPr lvl="5"/>
            <a:r>
              <a:rPr lang="en-US" dirty="0">
                <a:solidFill>
                  <a:srgbClr val="FF0000"/>
                </a:solidFill>
              </a:rPr>
              <a:t>(maybe </a:t>
            </a:r>
            <a:r>
              <a:rPr lang="en-US" dirty="0" err="1">
                <a:solidFill>
                  <a:srgbClr val="FF0000"/>
                </a:solidFill>
              </a:rPr>
              <a:t>cuz</a:t>
            </a:r>
            <a:r>
              <a:rPr lang="en-US" dirty="0">
                <a:solidFill>
                  <a:srgbClr val="FF0000"/>
                </a:solidFill>
              </a:rPr>
              <a:t> 12 </a:t>
            </a:r>
            <a:r>
              <a:rPr lang="en-US" dirty="0" err="1">
                <a:solidFill>
                  <a:srgbClr val="FF0000"/>
                </a:solidFill>
              </a:rPr>
              <a:t>mo</a:t>
            </a:r>
            <a:r>
              <a:rPr lang="en-US" dirty="0">
                <a:solidFill>
                  <a:srgbClr val="FF0000"/>
                </a:solidFill>
              </a:rPr>
              <a:t>/y)?</a:t>
            </a:r>
          </a:p>
        </p:txBody>
      </p:sp>
    </p:spTree>
    <p:extLst>
      <p:ext uri="{BB962C8B-B14F-4D97-AF65-F5344CB8AC3E}">
        <p14:creationId xmlns:p14="http://schemas.microsoft.com/office/powerpoint/2010/main" val="1586078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058" name="Line 2"/>
          <p:cNvSpPr>
            <a:spLocks noChangeShapeType="1"/>
          </p:cNvSpPr>
          <p:nvPr/>
        </p:nvSpPr>
        <p:spPr bwMode="auto">
          <a:xfrm>
            <a:off x="609600" y="838200"/>
            <a:ext cx="0" cy="518160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59" name="Line 3"/>
          <p:cNvSpPr>
            <a:spLocks noChangeShapeType="1"/>
          </p:cNvSpPr>
          <p:nvPr/>
        </p:nvSpPr>
        <p:spPr bwMode="auto">
          <a:xfrm>
            <a:off x="7848600" y="838200"/>
            <a:ext cx="0" cy="518160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60" name="Line 4"/>
          <p:cNvSpPr>
            <a:spLocks noChangeShapeType="1"/>
          </p:cNvSpPr>
          <p:nvPr/>
        </p:nvSpPr>
        <p:spPr bwMode="auto">
          <a:xfrm>
            <a:off x="609600" y="6333704"/>
            <a:ext cx="76200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61" name="Text Box 5"/>
          <p:cNvSpPr txBox="1">
            <a:spLocks noChangeArrowheads="1"/>
          </p:cNvSpPr>
          <p:nvPr/>
        </p:nvSpPr>
        <p:spPr bwMode="auto">
          <a:xfrm>
            <a:off x="7924800" y="6152729"/>
            <a:ext cx="1066800" cy="333375"/>
          </a:xfrm>
          <a:prstGeom prst="rect">
            <a:avLst/>
          </a:prstGeom>
          <a:solidFill>
            <a:schemeClr val="tx1"/>
          </a:solidFill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1000 mb</a:t>
            </a:r>
          </a:p>
        </p:txBody>
      </p:sp>
      <p:sp>
        <p:nvSpPr>
          <p:cNvPr id="1453062" name="Oval 6"/>
          <p:cNvSpPr>
            <a:spLocks noChangeArrowheads="1"/>
          </p:cNvSpPr>
          <p:nvPr/>
        </p:nvSpPr>
        <p:spPr bwMode="auto">
          <a:xfrm>
            <a:off x="2514600" y="2729551"/>
            <a:ext cx="1981200" cy="1869743"/>
          </a:xfrm>
          <a:prstGeom prst="ellipse">
            <a:avLst/>
          </a:prstGeom>
          <a:solidFill>
            <a:srgbClr val="969696"/>
          </a:solidFill>
          <a:ln w="12700">
            <a:noFill/>
            <a:round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63" name="Oval 7"/>
          <p:cNvSpPr>
            <a:spLocks noChangeArrowheads="1"/>
          </p:cNvSpPr>
          <p:nvPr/>
        </p:nvSpPr>
        <p:spPr bwMode="auto">
          <a:xfrm>
            <a:off x="1981200" y="2599904"/>
            <a:ext cx="2971800" cy="2057400"/>
          </a:xfrm>
          <a:prstGeom prst="ellipse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453064" name="Text Box 8"/>
          <p:cNvSpPr txBox="1">
            <a:spLocks noChangeArrowheads="1"/>
          </p:cNvSpPr>
          <p:nvPr/>
        </p:nvSpPr>
        <p:spPr bwMode="auto">
          <a:xfrm>
            <a:off x="7924800" y="3590504"/>
            <a:ext cx="914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500 mb</a:t>
            </a:r>
          </a:p>
        </p:txBody>
      </p:sp>
      <p:sp>
        <p:nvSpPr>
          <p:cNvPr id="1453065" name="Text Box 9"/>
          <p:cNvSpPr txBox="1">
            <a:spLocks noChangeArrowheads="1"/>
          </p:cNvSpPr>
          <p:nvPr/>
        </p:nvSpPr>
        <p:spPr bwMode="auto">
          <a:xfrm>
            <a:off x="7924800" y="2359928"/>
            <a:ext cx="10668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300 mb</a:t>
            </a:r>
          </a:p>
        </p:txBody>
      </p:sp>
      <p:sp>
        <p:nvSpPr>
          <p:cNvPr id="1453066" name="Text Box 10"/>
          <p:cNvSpPr txBox="1">
            <a:spLocks noChangeArrowheads="1"/>
          </p:cNvSpPr>
          <p:nvPr/>
        </p:nvSpPr>
        <p:spPr bwMode="auto">
          <a:xfrm>
            <a:off x="7924800" y="1703696"/>
            <a:ext cx="10668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200 mb</a:t>
            </a:r>
          </a:p>
        </p:txBody>
      </p:sp>
      <p:sp>
        <p:nvSpPr>
          <p:cNvPr id="1453067" name="Text Box 11"/>
          <p:cNvSpPr txBox="1">
            <a:spLocks noChangeArrowheads="1"/>
          </p:cNvSpPr>
          <p:nvPr/>
        </p:nvSpPr>
        <p:spPr bwMode="auto">
          <a:xfrm>
            <a:off x="7911152" y="1158920"/>
            <a:ext cx="10668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150 mb</a:t>
            </a:r>
          </a:p>
        </p:txBody>
      </p:sp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775648" y="0"/>
            <a:ext cx="7086600" cy="113877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p surfaces on a z-coordinate diagram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for NH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westerly jet stream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in thermal wind balance</a:t>
            </a:r>
          </a:p>
        </p:txBody>
      </p:sp>
      <p:sp>
        <p:nvSpPr>
          <p:cNvPr id="1453070" name="Freeform 14"/>
          <p:cNvSpPr>
            <a:spLocks/>
          </p:cNvSpPr>
          <p:nvPr/>
        </p:nvSpPr>
        <p:spPr bwMode="auto">
          <a:xfrm>
            <a:off x="595313" y="5035129"/>
            <a:ext cx="7256462" cy="1276350"/>
          </a:xfrm>
          <a:custGeom>
            <a:avLst/>
            <a:gdLst/>
            <a:ahLst/>
            <a:cxnLst>
              <a:cxn ang="0">
                <a:pos x="0" y="439"/>
              </a:cxn>
              <a:cxn ang="0">
                <a:pos x="0" y="804"/>
              </a:cxn>
              <a:cxn ang="0">
                <a:pos x="4562" y="795"/>
              </a:cxn>
              <a:cxn ang="0">
                <a:pos x="4571" y="0"/>
              </a:cxn>
              <a:cxn ang="0">
                <a:pos x="4059" y="18"/>
              </a:cxn>
              <a:cxn ang="0">
                <a:pos x="3703" y="36"/>
              </a:cxn>
              <a:cxn ang="0">
                <a:pos x="2816" y="91"/>
              </a:cxn>
              <a:cxn ang="0">
                <a:pos x="2222" y="274"/>
              </a:cxn>
              <a:cxn ang="0">
                <a:pos x="1527" y="420"/>
              </a:cxn>
              <a:cxn ang="0">
                <a:pos x="777" y="429"/>
              </a:cxn>
              <a:cxn ang="0">
                <a:pos x="0" y="439"/>
              </a:cxn>
            </a:cxnLst>
            <a:rect l="0" t="0" r="r" b="b"/>
            <a:pathLst>
              <a:path w="4571" h="804">
                <a:moveTo>
                  <a:pt x="0" y="439"/>
                </a:moveTo>
                <a:lnTo>
                  <a:pt x="0" y="804"/>
                </a:lnTo>
                <a:lnTo>
                  <a:pt x="4562" y="795"/>
                </a:lnTo>
                <a:lnTo>
                  <a:pt x="4571" y="0"/>
                </a:lnTo>
                <a:lnTo>
                  <a:pt x="4059" y="18"/>
                </a:lnTo>
                <a:cubicBezTo>
                  <a:pt x="3980" y="26"/>
                  <a:pt x="3780" y="17"/>
                  <a:pt x="3703" y="36"/>
                </a:cubicBezTo>
                <a:cubicBezTo>
                  <a:pt x="3510" y="27"/>
                  <a:pt x="3200" y="27"/>
                  <a:pt x="2816" y="91"/>
                </a:cubicBezTo>
                <a:cubicBezTo>
                  <a:pt x="2531" y="141"/>
                  <a:pt x="2437" y="219"/>
                  <a:pt x="2222" y="274"/>
                </a:cubicBezTo>
                <a:cubicBezTo>
                  <a:pt x="2007" y="329"/>
                  <a:pt x="1768" y="394"/>
                  <a:pt x="1527" y="420"/>
                </a:cubicBezTo>
                <a:cubicBezTo>
                  <a:pt x="1276" y="425"/>
                  <a:pt x="1027" y="425"/>
                  <a:pt x="777" y="429"/>
                </a:cubicBezTo>
                <a:lnTo>
                  <a:pt x="0" y="439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1" name="Freeform 15"/>
          <p:cNvSpPr>
            <a:spLocks/>
          </p:cNvSpPr>
          <p:nvPr/>
        </p:nvSpPr>
        <p:spPr bwMode="auto">
          <a:xfrm>
            <a:off x="609600" y="3727029"/>
            <a:ext cx="7242175" cy="1989138"/>
          </a:xfrm>
          <a:custGeom>
            <a:avLst/>
            <a:gdLst/>
            <a:ahLst/>
            <a:cxnLst>
              <a:cxn ang="0">
                <a:pos x="0" y="881"/>
              </a:cxn>
              <a:cxn ang="0">
                <a:pos x="9" y="1253"/>
              </a:cxn>
              <a:cxn ang="0">
                <a:pos x="1463" y="1244"/>
              </a:cxn>
              <a:cxn ang="0">
                <a:pos x="2331" y="1061"/>
              </a:cxn>
              <a:cxn ang="0">
                <a:pos x="2761" y="915"/>
              </a:cxn>
              <a:cxn ang="0">
                <a:pos x="3520" y="851"/>
              </a:cxn>
              <a:cxn ang="0">
                <a:pos x="4553" y="833"/>
              </a:cxn>
              <a:cxn ang="0">
                <a:pos x="4562" y="19"/>
              </a:cxn>
              <a:cxn ang="0">
                <a:pos x="4005" y="19"/>
              </a:cxn>
              <a:cxn ang="0">
                <a:pos x="3529" y="19"/>
              </a:cxn>
              <a:cxn ang="0">
                <a:pos x="3127" y="28"/>
              </a:cxn>
              <a:cxn ang="0">
                <a:pos x="2971" y="37"/>
              </a:cxn>
              <a:cxn ang="0">
                <a:pos x="2560" y="138"/>
              </a:cxn>
              <a:cxn ang="0">
                <a:pos x="2085" y="595"/>
              </a:cxn>
              <a:cxn ang="0">
                <a:pos x="1792" y="741"/>
              </a:cxn>
              <a:cxn ang="0">
                <a:pos x="1399" y="851"/>
              </a:cxn>
              <a:cxn ang="0">
                <a:pos x="777" y="871"/>
              </a:cxn>
              <a:cxn ang="0">
                <a:pos x="0" y="881"/>
              </a:cxn>
            </a:cxnLst>
            <a:rect l="0" t="0" r="r" b="b"/>
            <a:pathLst>
              <a:path w="4562" h="1253">
                <a:moveTo>
                  <a:pt x="0" y="881"/>
                </a:moveTo>
                <a:lnTo>
                  <a:pt x="9" y="1253"/>
                </a:lnTo>
                <a:lnTo>
                  <a:pt x="1463" y="1244"/>
                </a:lnTo>
                <a:cubicBezTo>
                  <a:pt x="1850" y="1212"/>
                  <a:pt x="2115" y="1116"/>
                  <a:pt x="2331" y="1061"/>
                </a:cubicBezTo>
                <a:cubicBezTo>
                  <a:pt x="2547" y="1006"/>
                  <a:pt x="2563" y="950"/>
                  <a:pt x="2761" y="915"/>
                </a:cubicBezTo>
                <a:cubicBezTo>
                  <a:pt x="2959" y="880"/>
                  <a:pt x="3221" y="865"/>
                  <a:pt x="3520" y="851"/>
                </a:cubicBezTo>
                <a:lnTo>
                  <a:pt x="4553" y="833"/>
                </a:lnTo>
                <a:lnTo>
                  <a:pt x="4562" y="19"/>
                </a:lnTo>
                <a:lnTo>
                  <a:pt x="4005" y="19"/>
                </a:lnTo>
                <a:cubicBezTo>
                  <a:pt x="3926" y="27"/>
                  <a:pt x="3606" y="0"/>
                  <a:pt x="3529" y="19"/>
                </a:cubicBezTo>
                <a:lnTo>
                  <a:pt x="3127" y="28"/>
                </a:lnTo>
                <a:cubicBezTo>
                  <a:pt x="3054" y="30"/>
                  <a:pt x="3065" y="19"/>
                  <a:pt x="2971" y="37"/>
                </a:cubicBezTo>
                <a:cubicBezTo>
                  <a:pt x="2877" y="55"/>
                  <a:pt x="2708" y="45"/>
                  <a:pt x="2560" y="138"/>
                </a:cubicBezTo>
                <a:cubicBezTo>
                  <a:pt x="2412" y="231"/>
                  <a:pt x="2213" y="495"/>
                  <a:pt x="2085" y="595"/>
                </a:cubicBezTo>
                <a:cubicBezTo>
                  <a:pt x="1957" y="695"/>
                  <a:pt x="1906" y="698"/>
                  <a:pt x="1792" y="741"/>
                </a:cubicBezTo>
                <a:cubicBezTo>
                  <a:pt x="1678" y="784"/>
                  <a:pt x="1568" y="829"/>
                  <a:pt x="1399" y="851"/>
                </a:cubicBezTo>
                <a:cubicBezTo>
                  <a:pt x="1148" y="856"/>
                  <a:pt x="1027" y="867"/>
                  <a:pt x="777" y="871"/>
                </a:cubicBezTo>
                <a:lnTo>
                  <a:pt x="0" y="881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2" name="Text Box 16"/>
          <p:cNvSpPr txBox="1">
            <a:spLocks noChangeArrowheads="1"/>
          </p:cNvSpPr>
          <p:nvPr/>
        </p:nvSpPr>
        <p:spPr bwMode="auto">
          <a:xfrm>
            <a:off x="7924800" y="4885904"/>
            <a:ext cx="914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700 mb</a:t>
            </a:r>
          </a:p>
        </p:txBody>
      </p:sp>
      <p:sp>
        <p:nvSpPr>
          <p:cNvPr id="1453073" name="Freeform 17"/>
          <p:cNvSpPr>
            <a:spLocks/>
          </p:cNvSpPr>
          <p:nvPr/>
        </p:nvSpPr>
        <p:spPr bwMode="auto">
          <a:xfrm>
            <a:off x="609600" y="2509417"/>
            <a:ext cx="7242175" cy="2622550"/>
          </a:xfrm>
          <a:custGeom>
            <a:avLst/>
            <a:gdLst/>
            <a:ahLst/>
            <a:cxnLst>
              <a:cxn ang="0">
                <a:pos x="0" y="1280"/>
              </a:cxn>
              <a:cxn ang="0">
                <a:pos x="9" y="1652"/>
              </a:cxn>
              <a:cxn ang="0">
                <a:pos x="1381" y="1627"/>
              </a:cxn>
              <a:cxn ang="0">
                <a:pos x="1932" y="1455"/>
              </a:cxn>
              <a:cxn ang="0">
                <a:pos x="2222" y="1240"/>
              </a:cxn>
              <a:cxn ang="0">
                <a:pos x="2450" y="984"/>
              </a:cxn>
              <a:cxn ang="0">
                <a:pos x="2770" y="823"/>
              </a:cxn>
              <a:cxn ang="0">
                <a:pos x="3502" y="792"/>
              </a:cxn>
              <a:cxn ang="0">
                <a:pos x="4562" y="792"/>
              </a:cxn>
              <a:cxn ang="0">
                <a:pos x="4553" y="9"/>
              </a:cxn>
              <a:cxn ang="0">
                <a:pos x="4151" y="0"/>
              </a:cxn>
              <a:cxn ang="0">
                <a:pos x="3666" y="0"/>
              </a:cxn>
              <a:cxn ang="0">
                <a:pos x="2898" y="46"/>
              </a:cxn>
              <a:cxn ang="0">
                <a:pos x="2450" y="155"/>
              </a:cxn>
              <a:cxn ang="0">
                <a:pos x="2130" y="381"/>
              </a:cxn>
              <a:cxn ang="0">
                <a:pos x="1810" y="759"/>
              </a:cxn>
              <a:cxn ang="0">
                <a:pos x="1381" y="1149"/>
              </a:cxn>
              <a:cxn ang="0">
                <a:pos x="1143" y="1251"/>
              </a:cxn>
              <a:cxn ang="0">
                <a:pos x="777" y="1270"/>
              </a:cxn>
              <a:cxn ang="0">
                <a:pos x="0" y="1280"/>
              </a:cxn>
            </a:cxnLst>
            <a:rect l="0" t="0" r="r" b="b"/>
            <a:pathLst>
              <a:path w="4562" h="1652">
                <a:moveTo>
                  <a:pt x="0" y="1280"/>
                </a:moveTo>
                <a:lnTo>
                  <a:pt x="9" y="1652"/>
                </a:lnTo>
                <a:lnTo>
                  <a:pt x="1381" y="1627"/>
                </a:lnTo>
                <a:cubicBezTo>
                  <a:pt x="1701" y="1594"/>
                  <a:pt x="1792" y="1519"/>
                  <a:pt x="1932" y="1455"/>
                </a:cubicBezTo>
                <a:cubicBezTo>
                  <a:pt x="2072" y="1391"/>
                  <a:pt x="2136" y="1318"/>
                  <a:pt x="2222" y="1240"/>
                </a:cubicBezTo>
                <a:cubicBezTo>
                  <a:pt x="2308" y="1162"/>
                  <a:pt x="2359" y="1053"/>
                  <a:pt x="2450" y="984"/>
                </a:cubicBezTo>
                <a:cubicBezTo>
                  <a:pt x="2541" y="915"/>
                  <a:pt x="2595" y="855"/>
                  <a:pt x="2770" y="823"/>
                </a:cubicBezTo>
                <a:cubicBezTo>
                  <a:pt x="2945" y="791"/>
                  <a:pt x="3203" y="797"/>
                  <a:pt x="3502" y="792"/>
                </a:cubicBezTo>
                <a:lnTo>
                  <a:pt x="4562" y="792"/>
                </a:lnTo>
                <a:lnTo>
                  <a:pt x="4553" y="9"/>
                </a:lnTo>
                <a:lnTo>
                  <a:pt x="4151" y="0"/>
                </a:lnTo>
                <a:cubicBezTo>
                  <a:pt x="4072" y="8"/>
                  <a:pt x="3867" y="1"/>
                  <a:pt x="3666" y="0"/>
                </a:cubicBezTo>
                <a:lnTo>
                  <a:pt x="2898" y="46"/>
                </a:lnTo>
                <a:cubicBezTo>
                  <a:pt x="2695" y="72"/>
                  <a:pt x="2578" y="99"/>
                  <a:pt x="2450" y="155"/>
                </a:cubicBezTo>
                <a:cubicBezTo>
                  <a:pt x="2322" y="211"/>
                  <a:pt x="2237" y="280"/>
                  <a:pt x="2130" y="381"/>
                </a:cubicBezTo>
                <a:cubicBezTo>
                  <a:pt x="2023" y="482"/>
                  <a:pt x="1935" y="631"/>
                  <a:pt x="1810" y="759"/>
                </a:cubicBezTo>
                <a:cubicBezTo>
                  <a:pt x="1685" y="887"/>
                  <a:pt x="1492" y="1067"/>
                  <a:pt x="1381" y="1149"/>
                </a:cubicBezTo>
                <a:cubicBezTo>
                  <a:pt x="1265" y="1221"/>
                  <a:pt x="1244" y="1231"/>
                  <a:pt x="1143" y="1251"/>
                </a:cubicBezTo>
                <a:cubicBezTo>
                  <a:pt x="1042" y="1271"/>
                  <a:pt x="967" y="1265"/>
                  <a:pt x="777" y="1270"/>
                </a:cubicBezTo>
                <a:lnTo>
                  <a:pt x="0" y="1280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4" name="Freeform 18"/>
          <p:cNvSpPr>
            <a:spLocks/>
          </p:cNvSpPr>
          <p:nvPr/>
        </p:nvSpPr>
        <p:spPr bwMode="auto">
          <a:xfrm>
            <a:off x="609600" y="1914104"/>
            <a:ext cx="7256463" cy="2635250"/>
          </a:xfrm>
          <a:custGeom>
            <a:avLst/>
            <a:gdLst/>
            <a:ahLst/>
            <a:cxnLst>
              <a:cxn ang="0">
                <a:pos x="4571" y="372"/>
              </a:cxn>
              <a:cxn ang="0">
                <a:pos x="4562" y="0"/>
              </a:cxn>
              <a:cxn ang="0">
                <a:pos x="3108" y="9"/>
              </a:cxn>
              <a:cxn ang="0">
                <a:pos x="2386" y="68"/>
              </a:cxn>
              <a:cxn ang="0">
                <a:pos x="1848" y="264"/>
              </a:cxn>
              <a:cxn ang="0">
                <a:pos x="1488" y="576"/>
              </a:cxn>
              <a:cxn ang="0">
                <a:pos x="1143" y="809"/>
              </a:cxn>
              <a:cxn ang="0">
                <a:pos x="622" y="873"/>
              </a:cxn>
              <a:cxn ang="0">
                <a:pos x="9" y="873"/>
              </a:cxn>
              <a:cxn ang="0">
                <a:pos x="0" y="1641"/>
              </a:cxn>
              <a:cxn ang="0">
                <a:pos x="512" y="1650"/>
              </a:cxn>
              <a:cxn ang="0">
                <a:pos x="996" y="1641"/>
              </a:cxn>
              <a:cxn ang="0">
                <a:pos x="1234" y="1604"/>
              </a:cxn>
              <a:cxn ang="0">
                <a:pos x="1399" y="1506"/>
              </a:cxn>
              <a:cxn ang="0">
                <a:pos x="1655" y="1284"/>
              </a:cxn>
              <a:cxn ang="0">
                <a:pos x="2004" y="900"/>
              </a:cxn>
              <a:cxn ang="0">
                <a:pos x="2121" y="757"/>
              </a:cxn>
              <a:cxn ang="0">
                <a:pos x="2316" y="594"/>
              </a:cxn>
              <a:cxn ang="0">
                <a:pos x="2598" y="474"/>
              </a:cxn>
              <a:cxn ang="0">
                <a:pos x="3127" y="397"/>
              </a:cxn>
              <a:cxn ang="0">
                <a:pos x="3794" y="382"/>
              </a:cxn>
              <a:cxn ang="0">
                <a:pos x="4571" y="372"/>
              </a:cxn>
            </a:cxnLst>
            <a:rect l="0" t="0" r="r" b="b"/>
            <a:pathLst>
              <a:path w="4571" h="1660">
                <a:moveTo>
                  <a:pt x="4571" y="372"/>
                </a:moveTo>
                <a:lnTo>
                  <a:pt x="4562" y="0"/>
                </a:lnTo>
                <a:lnTo>
                  <a:pt x="3108" y="9"/>
                </a:lnTo>
                <a:cubicBezTo>
                  <a:pt x="2745" y="20"/>
                  <a:pt x="2596" y="26"/>
                  <a:pt x="2386" y="68"/>
                </a:cubicBezTo>
                <a:cubicBezTo>
                  <a:pt x="2176" y="110"/>
                  <a:pt x="1998" y="179"/>
                  <a:pt x="1848" y="264"/>
                </a:cubicBezTo>
                <a:cubicBezTo>
                  <a:pt x="1698" y="349"/>
                  <a:pt x="1606" y="485"/>
                  <a:pt x="1488" y="576"/>
                </a:cubicBezTo>
                <a:cubicBezTo>
                  <a:pt x="1370" y="667"/>
                  <a:pt x="1287" y="760"/>
                  <a:pt x="1143" y="809"/>
                </a:cubicBezTo>
                <a:cubicBezTo>
                  <a:pt x="999" y="858"/>
                  <a:pt x="811" y="862"/>
                  <a:pt x="622" y="873"/>
                </a:cubicBezTo>
                <a:lnTo>
                  <a:pt x="9" y="873"/>
                </a:lnTo>
                <a:lnTo>
                  <a:pt x="0" y="1641"/>
                </a:lnTo>
                <a:lnTo>
                  <a:pt x="512" y="1650"/>
                </a:lnTo>
                <a:cubicBezTo>
                  <a:pt x="591" y="1642"/>
                  <a:pt x="919" y="1660"/>
                  <a:pt x="996" y="1641"/>
                </a:cubicBezTo>
                <a:cubicBezTo>
                  <a:pt x="1112" y="1627"/>
                  <a:pt x="1162" y="1627"/>
                  <a:pt x="1234" y="1604"/>
                </a:cubicBezTo>
                <a:cubicBezTo>
                  <a:pt x="1301" y="1582"/>
                  <a:pt x="1329" y="1559"/>
                  <a:pt x="1399" y="1506"/>
                </a:cubicBezTo>
                <a:cubicBezTo>
                  <a:pt x="1472" y="1504"/>
                  <a:pt x="1552" y="1383"/>
                  <a:pt x="1655" y="1284"/>
                </a:cubicBezTo>
                <a:cubicBezTo>
                  <a:pt x="1756" y="1183"/>
                  <a:pt x="1926" y="988"/>
                  <a:pt x="2004" y="900"/>
                </a:cubicBezTo>
                <a:cubicBezTo>
                  <a:pt x="2082" y="812"/>
                  <a:pt x="2069" y="808"/>
                  <a:pt x="2121" y="757"/>
                </a:cubicBezTo>
                <a:cubicBezTo>
                  <a:pt x="2173" y="706"/>
                  <a:pt x="2237" y="641"/>
                  <a:pt x="2316" y="594"/>
                </a:cubicBezTo>
                <a:cubicBezTo>
                  <a:pt x="2395" y="547"/>
                  <a:pt x="2463" y="507"/>
                  <a:pt x="2598" y="474"/>
                </a:cubicBezTo>
                <a:cubicBezTo>
                  <a:pt x="2733" y="441"/>
                  <a:pt x="2928" y="412"/>
                  <a:pt x="3127" y="397"/>
                </a:cubicBezTo>
                <a:cubicBezTo>
                  <a:pt x="3378" y="392"/>
                  <a:pt x="3544" y="386"/>
                  <a:pt x="3794" y="382"/>
                </a:cubicBezTo>
                <a:lnTo>
                  <a:pt x="4571" y="372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5" name="Freeform 19"/>
          <p:cNvSpPr>
            <a:spLocks/>
          </p:cNvSpPr>
          <p:nvPr/>
        </p:nvSpPr>
        <p:spPr bwMode="auto">
          <a:xfrm>
            <a:off x="609600" y="1304504"/>
            <a:ext cx="7256463" cy="1989138"/>
          </a:xfrm>
          <a:custGeom>
            <a:avLst/>
            <a:gdLst/>
            <a:ahLst/>
            <a:cxnLst>
              <a:cxn ang="0">
                <a:pos x="4571" y="372"/>
              </a:cxn>
              <a:cxn ang="0">
                <a:pos x="4562" y="0"/>
              </a:cxn>
              <a:cxn ang="0">
                <a:pos x="3108" y="9"/>
              </a:cxn>
              <a:cxn ang="0">
                <a:pos x="2203" y="77"/>
              </a:cxn>
              <a:cxn ang="0">
                <a:pos x="1728" y="196"/>
              </a:cxn>
              <a:cxn ang="0">
                <a:pos x="1015" y="361"/>
              </a:cxn>
              <a:cxn ang="0">
                <a:pos x="0" y="361"/>
              </a:cxn>
              <a:cxn ang="0">
                <a:pos x="0" y="1247"/>
              </a:cxn>
              <a:cxn ang="0">
                <a:pos x="466" y="1247"/>
              </a:cxn>
              <a:cxn ang="0">
                <a:pos x="1042" y="1234"/>
              </a:cxn>
              <a:cxn ang="0">
                <a:pos x="1272" y="1128"/>
              </a:cxn>
              <a:cxn ang="0">
                <a:pos x="1618" y="854"/>
              </a:cxn>
              <a:cxn ang="0">
                <a:pos x="1819" y="671"/>
              </a:cxn>
              <a:cxn ang="0">
                <a:pos x="2167" y="507"/>
              </a:cxn>
              <a:cxn ang="0">
                <a:pos x="2642" y="406"/>
              </a:cxn>
              <a:cxn ang="0">
                <a:pos x="3172" y="402"/>
              </a:cxn>
              <a:cxn ang="0">
                <a:pos x="3794" y="382"/>
              </a:cxn>
              <a:cxn ang="0">
                <a:pos x="4571" y="372"/>
              </a:cxn>
            </a:cxnLst>
            <a:rect l="0" t="0" r="r" b="b"/>
            <a:pathLst>
              <a:path w="4571" h="1253">
                <a:moveTo>
                  <a:pt x="4571" y="372"/>
                </a:moveTo>
                <a:lnTo>
                  <a:pt x="4562" y="0"/>
                </a:lnTo>
                <a:lnTo>
                  <a:pt x="3108" y="9"/>
                </a:lnTo>
                <a:cubicBezTo>
                  <a:pt x="2715" y="22"/>
                  <a:pt x="2433" y="46"/>
                  <a:pt x="2203" y="77"/>
                </a:cubicBezTo>
                <a:cubicBezTo>
                  <a:pt x="1973" y="108"/>
                  <a:pt x="1926" y="149"/>
                  <a:pt x="1728" y="196"/>
                </a:cubicBezTo>
                <a:cubicBezTo>
                  <a:pt x="1530" y="243"/>
                  <a:pt x="1303" y="333"/>
                  <a:pt x="1015" y="361"/>
                </a:cubicBezTo>
                <a:lnTo>
                  <a:pt x="0" y="361"/>
                </a:lnTo>
                <a:lnTo>
                  <a:pt x="0" y="1247"/>
                </a:lnTo>
                <a:lnTo>
                  <a:pt x="466" y="1247"/>
                </a:lnTo>
                <a:cubicBezTo>
                  <a:pt x="545" y="1239"/>
                  <a:pt x="965" y="1253"/>
                  <a:pt x="1042" y="1234"/>
                </a:cubicBezTo>
                <a:lnTo>
                  <a:pt x="1272" y="1128"/>
                </a:lnTo>
                <a:cubicBezTo>
                  <a:pt x="1345" y="1126"/>
                  <a:pt x="1527" y="930"/>
                  <a:pt x="1618" y="854"/>
                </a:cubicBezTo>
                <a:cubicBezTo>
                  <a:pt x="1709" y="778"/>
                  <a:pt x="1728" y="729"/>
                  <a:pt x="1819" y="671"/>
                </a:cubicBezTo>
                <a:cubicBezTo>
                  <a:pt x="1910" y="613"/>
                  <a:pt x="2030" y="551"/>
                  <a:pt x="2167" y="507"/>
                </a:cubicBezTo>
                <a:cubicBezTo>
                  <a:pt x="2304" y="463"/>
                  <a:pt x="2475" y="423"/>
                  <a:pt x="2642" y="406"/>
                </a:cubicBezTo>
                <a:cubicBezTo>
                  <a:pt x="2809" y="389"/>
                  <a:pt x="2980" y="406"/>
                  <a:pt x="3172" y="402"/>
                </a:cubicBezTo>
                <a:cubicBezTo>
                  <a:pt x="3423" y="397"/>
                  <a:pt x="3544" y="386"/>
                  <a:pt x="3794" y="382"/>
                </a:cubicBezTo>
                <a:lnTo>
                  <a:pt x="4571" y="372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8" name="Text Box 22"/>
          <p:cNvSpPr txBox="1">
            <a:spLocks noChangeArrowheads="1"/>
          </p:cNvSpPr>
          <p:nvPr/>
        </p:nvSpPr>
        <p:spPr bwMode="auto">
          <a:xfrm>
            <a:off x="366218" y="4727816"/>
            <a:ext cx="3550693" cy="132087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small thickness of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 layers: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cooler, compared to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29" name="Text Box 22">
            <a:extLst>
              <a:ext uri="{FF2B5EF4-FFF2-40B4-BE49-F238E27FC236}">
                <a16:creationId xmlns:a16="http://schemas.microsoft.com/office/drawing/2014/main" id="{ABA560CB-FDFB-3B4B-AF85-4AAF78764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0680" y="4716445"/>
            <a:ext cx="3755408" cy="132087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  <a:sym typeface="Wingdings" pitchFamily="2" charset="2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) layers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 are thicker: warmer than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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that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0" name="Text Box 22">
            <a:extLst>
              <a:ext uri="{FF2B5EF4-FFF2-40B4-BE49-F238E27FC236}">
                <a16:creationId xmlns:a16="http://schemas.microsoft.com/office/drawing/2014/main" id="{69414990-221B-FA4D-8878-A2AA56EA9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671" y="1481923"/>
            <a:ext cx="3550693" cy="11669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big thickness of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layers: warm compared to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31" name="Text Box 22">
            <a:extLst>
              <a:ext uri="{FF2B5EF4-FFF2-40B4-BE49-F238E27FC236}">
                <a16:creationId xmlns:a16="http://schemas.microsoft.com/office/drawing/2014/main" id="{690D5CEB-6A6C-264F-B806-68ECAFE7F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3762" y="1331794"/>
            <a:ext cx="3550693" cy="132087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thinner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 layers,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cooler compared to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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2D3E9-A56F-5C45-B791-A95EDDDD9D52}"/>
              </a:ext>
            </a:extLst>
          </p:cNvPr>
          <p:cNvSpPr txBox="1"/>
          <p:nvPr/>
        </p:nvSpPr>
        <p:spPr>
          <a:xfrm rot="16200000">
            <a:off x="-23245" y="721306"/>
            <a:ext cx="636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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95EA32-30D8-D544-9AE6-B0205CC6ED49}"/>
              </a:ext>
            </a:extLst>
          </p:cNvPr>
          <p:cNvSpPr txBox="1"/>
          <p:nvPr/>
        </p:nvSpPr>
        <p:spPr>
          <a:xfrm>
            <a:off x="109183" y="1064526"/>
            <a:ext cx="4106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cademy Engraved LET Plain:1.0" panose="02000000000000000000" pitchFamily="2" charset="0"/>
                <a:ea typeface="+mn-ea"/>
                <a:cs typeface="+mn-cs"/>
              </a:rPr>
              <a:t>z</a:t>
            </a:r>
          </a:p>
        </p:txBody>
      </p:sp>
      <p:sp>
        <p:nvSpPr>
          <p:cNvPr id="6" name="Summing Junction 5">
            <a:extLst>
              <a:ext uri="{FF2B5EF4-FFF2-40B4-BE49-F238E27FC236}">
                <a16:creationId xmlns:a16="http://schemas.microsoft.com/office/drawing/2014/main" id="{57C7896D-4739-1044-92DC-6E0143FE5412}"/>
              </a:ext>
            </a:extLst>
          </p:cNvPr>
          <p:cNvSpPr/>
          <p:nvPr/>
        </p:nvSpPr>
        <p:spPr bwMode="auto">
          <a:xfrm>
            <a:off x="2524837" y="2674961"/>
            <a:ext cx="2019869" cy="1978926"/>
          </a:xfrm>
          <a:prstGeom prst="flowChartSummingJunction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Jet stream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into page </a:t>
            </a:r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8D016ABB-F548-EF4D-A165-0EF7BDFD83E7}"/>
              </a:ext>
            </a:extLst>
          </p:cNvPr>
          <p:cNvSpPr/>
          <p:nvPr/>
        </p:nvSpPr>
        <p:spPr bwMode="auto">
          <a:xfrm>
            <a:off x="3616651" y="3289109"/>
            <a:ext cx="2361063" cy="723331"/>
          </a:xfrm>
          <a:prstGeom prst="stripedRightArrow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Coriolis force to R</a:t>
            </a:r>
          </a:p>
        </p:txBody>
      </p:sp>
      <p:sp>
        <p:nvSpPr>
          <p:cNvPr id="38" name="Striped Right Arrow 37">
            <a:extLst>
              <a:ext uri="{FF2B5EF4-FFF2-40B4-BE49-F238E27FC236}">
                <a16:creationId xmlns:a16="http://schemas.microsoft.com/office/drawing/2014/main" id="{F8C13FC8-4A04-0F43-AE88-2B73F3F6FB97}"/>
              </a:ext>
            </a:extLst>
          </p:cNvPr>
          <p:cNvSpPr/>
          <p:nvPr/>
        </p:nvSpPr>
        <p:spPr bwMode="auto">
          <a:xfrm flipH="1">
            <a:off x="1173706" y="3264088"/>
            <a:ext cx="2267799" cy="723331"/>
          </a:xfrm>
          <a:prstGeom prst="stripedRightArrow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PGF is “downhill”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CF2F5-1EEB-BC42-9EAF-863EC4D75A32}"/>
              </a:ext>
            </a:extLst>
          </p:cNvPr>
          <p:cNvSpPr txBox="1"/>
          <p:nvPr/>
        </p:nvSpPr>
        <p:spPr>
          <a:xfrm>
            <a:off x="300253" y="6311244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North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0082D9-9D17-4F4B-8C5E-40EF2E3EB609}"/>
              </a:ext>
            </a:extLst>
          </p:cNvPr>
          <p:cNvSpPr txBox="1"/>
          <p:nvPr/>
        </p:nvSpPr>
        <p:spPr>
          <a:xfrm>
            <a:off x="7249239" y="6396335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South</a:t>
            </a:r>
          </a:p>
        </p:txBody>
      </p:sp>
    </p:spTree>
    <p:extLst>
      <p:ext uri="{BB962C8B-B14F-4D97-AF65-F5344CB8AC3E}">
        <p14:creationId xmlns:p14="http://schemas.microsoft.com/office/powerpoint/2010/main" val="26812020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CEA1BB-3783-4C40-BC25-A64659A85F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22"/>
          <a:stretch/>
        </p:blipFill>
        <p:spPr>
          <a:xfrm>
            <a:off x="152400" y="1203158"/>
            <a:ext cx="8458200" cy="5350042"/>
          </a:xfrm>
          <a:prstGeom prst="rect">
            <a:avLst/>
          </a:prstGeom>
        </p:spPr>
      </p:pic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228600" y="0"/>
            <a:ext cx="8478253" cy="13234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This is a whole vortex (two jets)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chemeClr val="bg2"/>
                </a:solidFill>
                <a:latin typeface="Symbol" pitchFamily="2" charset="2"/>
              </a:rPr>
              <a:t>q</a:t>
            </a:r>
            <a:r>
              <a:rPr lang="en-US" sz="3200" b="1" dirty="0">
                <a:solidFill>
                  <a:schemeClr val="bg2"/>
                </a:solidFill>
                <a:latin typeface="Times New Roman" pitchFamily="18" charset="0"/>
              </a:rPr>
              <a:t>(K) contours</a:t>
            </a:r>
            <a:endParaRPr kumimoji="0" lang="en-US" sz="3200" b="1" i="0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ED4AF0-764E-3E40-98EB-B00E0880E9CD}"/>
              </a:ext>
            </a:extLst>
          </p:cNvPr>
          <p:cNvGrpSpPr/>
          <p:nvPr/>
        </p:nvGrpSpPr>
        <p:grpSpPr>
          <a:xfrm>
            <a:off x="970237" y="1066800"/>
            <a:ext cx="5887762" cy="5081969"/>
            <a:chOff x="1981200" y="950794"/>
            <a:chExt cx="9800320" cy="5081969"/>
          </a:xfrm>
        </p:grpSpPr>
        <p:sp>
          <p:nvSpPr>
            <p:cNvPr id="14" name="Oval 7">
              <a:extLst>
                <a:ext uri="{FF2B5EF4-FFF2-40B4-BE49-F238E27FC236}">
                  <a16:creationId xmlns:a16="http://schemas.microsoft.com/office/drawing/2014/main" id="{DFB5CCE9-B04C-AD49-AA23-D9F495E26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200" y="2599904"/>
              <a:ext cx="2971800" cy="205740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5" name="Text Box 22">
              <a:extLst>
                <a:ext uri="{FF2B5EF4-FFF2-40B4-BE49-F238E27FC236}">
                  <a16:creationId xmlns:a16="http://schemas.microsoft.com/office/drawing/2014/main" id="{1E1F032A-73CB-A148-9BA7-963488D16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39685" y="3465394"/>
              <a:ext cx="6341835" cy="256736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 than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54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 that 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below the cyclone </a:t>
              </a:r>
            </a:p>
          </p:txBody>
        </p:sp>
        <p:sp>
          <p:nvSpPr>
            <p:cNvPr id="17" name="Text Box 22">
              <a:extLst>
                <a:ext uri="{FF2B5EF4-FFF2-40B4-BE49-F238E27FC236}">
                  <a16:creationId xmlns:a16="http://schemas.microsoft.com/office/drawing/2014/main" id="{49094693-C5C2-9C4C-9B01-F254BB17F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8665" y="950794"/>
              <a:ext cx="6976019" cy="19364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warmer</a:t>
              </a:r>
              <a:r>
                <a:rPr kumimoji="0" lang="en-US" sz="24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4000" b="1" dirty="0">
                  <a:solidFill>
                    <a:srgbClr val="FF0000"/>
                  </a:solidFill>
                  <a:latin typeface="Arial" pitchFamily="34" charset="0"/>
                  <a:sym typeface="Wingdings" pitchFamily="2" charset="2"/>
                </a:rPr>
                <a:t> that 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24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above the cyclone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09679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F84F8ED-B3A3-8443-890D-116B15533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5321300"/>
            <a:ext cx="4699000" cy="13081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0C3A5-71E0-DE45-8C0B-26B6F1184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273300"/>
            <a:ext cx="7772400" cy="41148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This is called a </a:t>
            </a:r>
            <a:r>
              <a:rPr lang="en-US" i="1" dirty="0">
                <a:solidFill>
                  <a:srgbClr val="0070C0"/>
                </a:solidFill>
              </a:rPr>
              <a:t>cool core </a:t>
            </a:r>
            <a:r>
              <a:rPr lang="en-US" i="1" dirty="0">
                <a:solidFill>
                  <a:schemeClr val="bg2"/>
                </a:solidFill>
              </a:rPr>
              <a:t>cyclone:</a:t>
            </a:r>
          </a:p>
          <a:p>
            <a:endParaRPr lang="en-US" i="1" dirty="0">
              <a:solidFill>
                <a:schemeClr val="bg2"/>
              </a:solidFill>
            </a:endParaRPr>
          </a:p>
          <a:p>
            <a:endParaRPr lang="en-US" i="1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i="1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This is called a </a:t>
            </a:r>
            <a:r>
              <a:rPr lang="en-US" i="1" dirty="0">
                <a:solidFill>
                  <a:srgbClr val="C00000"/>
                </a:solidFill>
              </a:rPr>
              <a:t>warm core </a:t>
            </a:r>
            <a:r>
              <a:rPr lang="en-US" i="1" dirty="0">
                <a:solidFill>
                  <a:schemeClr val="bg2"/>
                </a:solidFill>
              </a:rPr>
              <a:t>cyclone:</a:t>
            </a:r>
          </a:p>
          <a:p>
            <a:endParaRPr lang="en-US" i="1" dirty="0">
              <a:solidFill>
                <a:schemeClr val="bg2"/>
              </a:solidFill>
            </a:endParaRPr>
          </a:p>
          <a:p>
            <a:endParaRPr lang="en-US" i="1" dirty="0">
              <a:solidFill>
                <a:schemeClr val="bg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BF2DD8-3774-9D4A-9726-AE0702BEE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2806700"/>
            <a:ext cx="4953000" cy="1828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251A98-C851-B144-BA39-A05902D75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Since our main weather concern is in the </a:t>
            </a:r>
            <a:r>
              <a:rPr lang="en-US" i="1" dirty="0">
                <a:solidFill>
                  <a:schemeClr val="bg2"/>
                </a:solidFill>
              </a:rPr>
              <a:t>lower troposphere</a:t>
            </a:r>
            <a:r>
              <a:rPr lang="en-US" dirty="0">
                <a:solidFill>
                  <a:schemeClr val="bg2"/>
                </a:solidFill>
              </a:rPr>
              <a:t> (where water is),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47EFC39-09EE-944F-8217-6CAE88CF34D0}"/>
              </a:ext>
            </a:extLst>
          </p:cNvPr>
          <p:cNvCxnSpPr/>
          <p:nvPr/>
        </p:nvCxnSpPr>
        <p:spPr bwMode="auto">
          <a:xfrm flipH="1" flipV="1">
            <a:off x="2362200" y="4406900"/>
            <a:ext cx="4495800" cy="15240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4218207-E612-4845-B454-28D2C53DA2B2}"/>
              </a:ext>
            </a:extLst>
          </p:cNvPr>
          <p:cNvCxnSpPr>
            <a:cxnSpLocks/>
          </p:cNvCxnSpPr>
          <p:nvPr/>
        </p:nvCxnSpPr>
        <p:spPr bwMode="auto">
          <a:xfrm flipV="1">
            <a:off x="2133600" y="4483100"/>
            <a:ext cx="5029200" cy="15240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8A3C08D-C825-B74C-859C-B2866AB77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191000" y="4178300"/>
            <a:ext cx="240921" cy="393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4325B0-02AF-1046-BFF4-1416B6498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3429000"/>
            <a:ext cx="635000" cy="59928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93B997-D515-9A42-BEE3-F60BBEB27B3A}"/>
              </a:ext>
            </a:extLst>
          </p:cNvPr>
          <p:cNvCxnSpPr/>
          <p:nvPr/>
        </p:nvCxnSpPr>
        <p:spPr bwMode="auto">
          <a:xfrm flipH="1" flipV="1">
            <a:off x="2247900" y="6477000"/>
            <a:ext cx="4495800" cy="15240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C55C7AE-65C0-4A4A-B03C-1E002BE617FC}"/>
              </a:ext>
            </a:extLst>
          </p:cNvPr>
          <p:cNvCxnSpPr>
            <a:cxnSpLocks/>
          </p:cNvCxnSpPr>
          <p:nvPr/>
        </p:nvCxnSpPr>
        <p:spPr bwMode="auto">
          <a:xfrm flipV="1">
            <a:off x="2019300" y="6553200"/>
            <a:ext cx="5029200" cy="15240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E014001F-0605-874F-97F8-EC23E3C1F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076700" y="6248400"/>
            <a:ext cx="240921" cy="393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C295FE3-8D06-5144-B2AD-1D51F74F9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5486400"/>
            <a:ext cx="381000" cy="5992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31E645-801E-D640-83E8-21762DD13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5486400"/>
            <a:ext cx="406400" cy="59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13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4A930-C98C-E149-B864-19EB8CF6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conditional instability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D409F-F473-8442-AAD8-70246494C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lifted parcel is </a:t>
            </a:r>
            <a:r>
              <a:rPr lang="en-US" dirty="0">
                <a:solidFill>
                  <a:srgbClr val="FF0000"/>
                </a:solidFill>
              </a:rPr>
              <a:t>buoyant, </a:t>
            </a:r>
            <a:r>
              <a:rPr lang="en-US" i="1" dirty="0"/>
              <a:t>runaway ascent</a:t>
            </a:r>
          </a:p>
          <a:p>
            <a:r>
              <a:rPr lang="en-US" dirty="0"/>
              <a:t>Moist lifted air </a:t>
            </a:r>
            <a:r>
              <a:rPr lang="en-US" b="1" dirty="0">
                <a:solidFill>
                  <a:srgbClr val="00B050"/>
                </a:solidFill>
              </a:rPr>
              <a:t>can</a:t>
            </a:r>
            <a:r>
              <a:rPr lang="en-US" dirty="0"/>
              <a:t> be buoyant </a:t>
            </a:r>
            <a:r>
              <a:rPr lang="en-US" dirty="0">
                <a:solidFill>
                  <a:srgbClr val="FF0000"/>
                </a:solidFill>
              </a:rPr>
              <a:t>if </a:t>
            </a:r>
            <a:r>
              <a:rPr lang="en-US" dirty="0" err="1">
                <a:solidFill>
                  <a:srgbClr val="FF0000"/>
                </a:solidFill>
              </a:rPr>
              <a:t>h</a:t>
            </a:r>
            <a:r>
              <a:rPr lang="en-US" baseline="-25000" dirty="0" err="1">
                <a:solidFill>
                  <a:srgbClr val="FF0000"/>
                </a:solidFill>
              </a:rPr>
              <a:t>sat</a:t>
            </a:r>
            <a:r>
              <a:rPr lang="en-US" dirty="0">
                <a:solidFill>
                  <a:srgbClr val="FF0000"/>
                </a:solidFill>
              </a:rPr>
              <a:t>( T(p) ) profile has a minimum in </a:t>
            </a:r>
            <a:r>
              <a:rPr lang="en-US" dirty="0" err="1">
                <a:solidFill>
                  <a:srgbClr val="FF0000"/>
                </a:solidFill>
              </a:rPr>
              <a:t>midlevels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02402A-8972-7D42-B986-925A76579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941" y="3794077"/>
            <a:ext cx="3843456" cy="2895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A0A5F8-80DD-B548-B586-48343366B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79" y="3745273"/>
            <a:ext cx="3922594" cy="295615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DA95A9-861C-D44B-A6CA-DA3DCA72BE94}"/>
              </a:ext>
            </a:extLst>
          </p:cNvPr>
          <p:cNvCxnSpPr>
            <a:cxnSpLocks/>
          </p:cNvCxnSpPr>
          <p:nvPr/>
        </p:nvCxnSpPr>
        <p:spPr>
          <a:xfrm flipH="1">
            <a:off x="2688609" y="3220871"/>
            <a:ext cx="1910687" cy="20335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120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4A930-C98C-E149-B864-19EB8CF6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conditional</a:t>
            </a:r>
            <a:r>
              <a:rPr lang="en-US" dirty="0"/>
              <a:t> </a:t>
            </a:r>
            <a:r>
              <a:rPr lang="en-US" i="1" dirty="0"/>
              <a:t>instability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A0A5F8-80DD-B548-B586-48343366B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404" y="1275028"/>
            <a:ext cx="3922594" cy="29561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EFF235-3F41-D048-A134-FAC2962A67DC}"/>
              </a:ext>
            </a:extLst>
          </p:cNvPr>
          <p:cNvSpPr txBox="1"/>
          <p:nvPr/>
        </p:nvSpPr>
        <p:spPr>
          <a:xfrm>
            <a:off x="5349923" y="4285396"/>
            <a:ext cx="31065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sfc</a:t>
            </a:r>
            <a:r>
              <a:rPr lang="en-US" dirty="0"/>
              <a:t>. moisture </a:t>
            </a:r>
            <a:r>
              <a:rPr lang="en-US" dirty="0">
                <a:sym typeface="Wingdings" pitchFamily="2" charset="2"/>
              </a:rPr>
              <a:t> convection 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 heating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PV at base of heating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cyclone (frictional inflow)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wind-driven evaporation 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more surface moisture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8BCF31-C28D-D841-88D1-9DA2DBBB5601}"/>
              </a:ext>
            </a:extLst>
          </p:cNvPr>
          <p:cNvSpPr txBox="1"/>
          <p:nvPr/>
        </p:nvSpPr>
        <p:spPr>
          <a:xfrm>
            <a:off x="490141" y="1651380"/>
            <a:ext cx="3229795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/>
              <a:t>cool core </a:t>
            </a:r>
          </a:p>
          <a:p>
            <a:r>
              <a:rPr lang="en-US" dirty="0">
                <a:sym typeface="Wingdings" pitchFamily="2" charset="2"/>
              </a:rPr>
              <a:t> instability  heating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sz="3200" i="1" dirty="0">
                <a:solidFill>
                  <a:srgbClr val="7030A0"/>
                </a:solidFill>
                <a:sym typeface="Wingdings" pitchFamily="2" charset="2"/>
              </a:rPr>
              <a:t>negative</a:t>
            </a:r>
            <a:r>
              <a:rPr lang="en-US" sz="3200" dirty="0">
                <a:solidFill>
                  <a:srgbClr val="7030A0"/>
                </a:solidFill>
                <a:sym typeface="Wingdings" pitchFamily="2" charset="2"/>
              </a:rPr>
              <a:t> feedback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(downward flux of PV) </a:t>
            </a:r>
          </a:p>
          <a:p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B4568D7-E395-2A43-856A-68808004587C}"/>
              </a:ext>
            </a:extLst>
          </p:cNvPr>
          <p:cNvCxnSpPr>
            <a:cxnSpLocks/>
          </p:cNvCxnSpPr>
          <p:nvPr/>
        </p:nvCxnSpPr>
        <p:spPr>
          <a:xfrm>
            <a:off x="3616657" y="1883391"/>
            <a:ext cx="2251880" cy="8461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2DC6BFB-6A25-FE4C-834F-99BA681304E6}"/>
              </a:ext>
            </a:extLst>
          </p:cNvPr>
          <p:cNvSpPr txBox="1"/>
          <p:nvPr/>
        </p:nvSpPr>
        <p:spPr>
          <a:xfrm>
            <a:off x="3521123" y="4640238"/>
            <a:ext cx="19877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7030A0"/>
                </a:solidFill>
              </a:rPr>
              <a:t>TC </a:t>
            </a:r>
          </a:p>
          <a:p>
            <a:pPr algn="ctr"/>
            <a:r>
              <a:rPr lang="en-US" sz="3600" dirty="0">
                <a:solidFill>
                  <a:srgbClr val="7030A0"/>
                </a:solidFill>
              </a:rPr>
              <a:t>feedback </a:t>
            </a:r>
          </a:p>
          <a:p>
            <a:pPr algn="ctr"/>
            <a:r>
              <a:rPr lang="en-US" sz="3600" dirty="0">
                <a:solidFill>
                  <a:srgbClr val="7030A0"/>
                </a:solidFill>
              </a:rPr>
              <a:t>loops </a:t>
            </a:r>
          </a:p>
        </p:txBody>
      </p:sp>
    </p:spTree>
    <p:extLst>
      <p:ext uri="{BB962C8B-B14F-4D97-AF65-F5344CB8AC3E}">
        <p14:creationId xmlns:p14="http://schemas.microsoft.com/office/powerpoint/2010/main" val="36145280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BF76D-C93D-B94D-8087-7299B4BA7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instability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3CCF6-0045-F54B-992E-C46FCC76F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Filaments of vorticity would rather roll up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AA568E-0365-8F47-97B4-AC2055569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9102"/>
            <a:ext cx="9144000" cy="350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244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Heating and cooling driven flows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39216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Sun heats surface, atmos. cools by IR</a:t>
            </a:r>
          </a:p>
          <a:p>
            <a:pPr marL="914400" lvl="1" indent="-514350"/>
            <a:r>
              <a:rPr lang="en-US" dirty="0"/>
              <a:t>troposphere cools 1-2 K/day ~ 150 W m</a:t>
            </a:r>
            <a:r>
              <a:rPr lang="en-US" baseline="30000" dirty="0"/>
              <a:t>-2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Tropics warmed by latent heat release in rain</a:t>
            </a:r>
          </a:p>
          <a:p>
            <a:pPr marL="914400" lvl="1" indent="-514350"/>
            <a:r>
              <a:rPr lang="en-US" dirty="0">
                <a:solidFill>
                  <a:srgbClr val="FF0000"/>
                </a:solidFill>
              </a:rPr>
              <a:t>also ~ 150 W m</a:t>
            </a:r>
            <a:r>
              <a:rPr lang="en-US" baseline="30000" dirty="0">
                <a:solidFill>
                  <a:srgbClr val="FF0000"/>
                </a:solidFill>
              </a:rPr>
              <a:t>-2 </a:t>
            </a:r>
            <a:r>
              <a:rPr lang="en-US" dirty="0">
                <a:solidFill>
                  <a:srgbClr val="FF0000"/>
                </a:solidFill>
              </a:rPr>
              <a:t>or 3-4 mm/d of P=E </a:t>
            </a:r>
          </a:p>
          <a:p>
            <a:pPr marL="1314450" lvl="2" indent="-514350"/>
            <a:r>
              <a:rPr lang="en-US" dirty="0">
                <a:solidFill>
                  <a:srgbClr val="FF0000"/>
                </a:solidFill>
              </a:rPr>
              <a:t>localized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rgbClr val="FF0000"/>
                </a:solidFill>
              </a:rPr>
              <a:t>warm core vortices (TCs)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Poles: no sun, </a:t>
            </a:r>
            <a:r>
              <a:rPr lang="en-US" dirty="0" err="1"/>
              <a:t>cooold</a:t>
            </a:r>
            <a:r>
              <a:rPr lang="en-US" dirty="0"/>
              <a:t> troposphere in winter</a:t>
            </a:r>
          </a:p>
          <a:p>
            <a:pPr marL="914400" lvl="1" indent="-514350"/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cold core “polar vortex” at tropopause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Jet stream instability in midlatitudes</a:t>
            </a:r>
          </a:p>
          <a:p>
            <a:pPr marL="914400" lvl="1" indent="-514350"/>
            <a:r>
              <a:rPr lang="en-US" dirty="0"/>
              <a:t>tentacles stretch or break off of polar vortex</a:t>
            </a:r>
          </a:p>
          <a:p>
            <a:pPr marL="1314450" lvl="2" indent="-514350"/>
            <a:r>
              <a:rPr lang="en-US" dirty="0">
                <a:sym typeface="Wingdings" pitchFamily="2" charset="2"/>
              </a:rPr>
              <a:t> cool core synoptic cyclones (troughs, lows)</a:t>
            </a: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1812925" y="136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>
              <a:solidFill>
                <a:srgbClr val="D01EB7"/>
              </a:solidFill>
              <a:latin typeface="Times" charset="0"/>
            </a:endParaRPr>
          </a:p>
        </p:txBody>
      </p:sp>
      <p:sp>
        <p:nvSpPr>
          <p:cNvPr id="35843" name="Text Box 3"/>
          <p:cNvSpPr txBox="1">
            <a:spLocks noChangeArrowheads="1"/>
          </p:cNvSpPr>
          <p:nvPr/>
        </p:nvSpPr>
        <p:spPr bwMode="auto">
          <a:xfrm>
            <a:off x="2422525" y="517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Times" charset="0"/>
            </a:endParaRP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425450" y="152400"/>
            <a:ext cx="826135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rgbClr val="000000"/>
                </a:solidFill>
                <a:latin typeface="Times" charset="0"/>
              </a:rPr>
              <a:t>HW: use The Primitive Equations to compute how a local heating J drives flow in an </a:t>
            </a:r>
            <a:r>
              <a:rPr lang="en-US" sz="3200">
                <a:solidFill>
                  <a:srgbClr val="FF0000"/>
                </a:solidFill>
                <a:latin typeface="Times" charset="0"/>
              </a:rPr>
              <a:t>initially motionless</a:t>
            </a:r>
            <a:r>
              <a:rPr lang="en-US" sz="3200">
                <a:solidFill>
                  <a:srgbClr val="000000"/>
                </a:solidFill>
                <a:latin typeface="Times" charset="0"/>
              </a:rPr>
              <a:t> atmosphere</a:t>
            </a:r>
          </a:p>
        </p:txBody>
      </p:sp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3048000" y="2895600"/>
            <a:ext cx="58674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2. Warmer </a:t>
            </a:r>
            <a:r>
              <a:rPr lang="en-US" sz="3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T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causes increased thickness</a:t>
            </a:r>
            <a:r>
              <a:rPr lang="en-US" sz="3200" b="1" dirty="0">
                <a:solidFill>
                  <a:srgbClr val="00FF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of the heated column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sp>
        <p:nvSpPr>
          <p:cNvPr id="10250" name="Text Box 10"/>
          <p:cNvSpPr txBox="1">
            <a:spLocks noChangeArrowheads="1"/>
          </p:cNvSpPr>
          <p:nvPr/>
        </p:nvSpPr>
        <p:spPr bwMode="auto">
          <a:xfrm>
            <a:off x="5029200" y="4313238"/>
            <a:ext cx="3657600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3. High </a:t>
            </a:r>
            <a:r>
              <a:rPr lang="en-US" sz="3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Symbol" charset="2"/>
                <a:sym typeface="Symbol" charset="2"/>
              </a:rPr>
              <a:t>F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over hot column pushes wind outward</a:t>
            </a: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</a:p>
        </p:txBody>
      </p:sp>
      <p:pic>
        <p:nvPicPr>
          <p:cNvPr id="35847" name="Picture 11" descr="fin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5334000"/>
            <a:ext cx="341630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2" name="Text Box 12"/>
          <p:cNvSpPr txBox="1">
            <a:spLocks noChangeArrowheads="1"/>
          </p:cNvSpPr>
          <p:nvPr/>
        </p:nvSpPr>
        <p:spPr bwMode="auto">
          <a:xfrm>
            <a:off x="3124200" y="5816600"/>
            <a:ext cx="5410200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3200" b="1">
                <a:solidFill>
                  <a:srgbClr val="FF0000"/>
                </a:solidFill>
                <a:latin typeface="Times" charset="0"/>
              </a:rPr>
              <a:t>4. Surface pressure drops</a:t>
            </a:r>
            <a:r>
              <a:rPr 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(remember, omega = Dp/Dt; Holton eq. 3.44)</a:t>
            </a:r>
            <a:endParaRPr lang="en-US" sz="3200" b="1">
              <a:solidFill>
                <a:srgbClr val="0000FF"/>
              </a:solidFill>
              <a:latin typeface="Times" charset="0"/>
            </a:endParaRPr>
          </a:p>
        </p:txBody>
      </p:sp>
      <p:pic>
        <p:nvPicPr>
          <p:cNvPr id="35849" name="Picture 17" descr="latex-image-1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6263" y="2971800"/>
            <a:ext cx="2243137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0" name="Picture 19" descr="latex-image-1.pdf"/>
          <p:cNvPicPr>
            <a:picLocks noChangeAspect="1"/>
          </p:cNvPicPr>
          <p:nvPr/>
        </p:nvPicPr>
        <p:blipFill>
          <a:blip r:embed="rId5"/>
          <a:srcRect r="14925"/>
          <a:stretch>
            <a:fillRect/>
          </a:stretch>
        </p:blipFill>
        <p:spPr bwMode="auto">
          <a:xfrm>
            <a:off x="609600" y="4232275"/>
            <a:ext cx="4343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1" name="Picture 20" descr="latex-image-1.pdf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9588" y="1905000"/>
            <a:ext cx="314801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3810000" y="1752600"/>
            <a:ext cx="5257800" cy="1211263"/>
            <a:chOff x="3810000" y="1752600"/>
            <a:chExt cx="5257800" cy="1211263"/>
          </a:xfrm>
        </p:grpSpPr>
        <p:sp>
          <p:nvSpPr>
            <p:cNvPr id="10255" name="Text Box 15"/>
            <p:cNvSpPr txBox="1">
              <a:spLocks noChangeArrowheads="1"/>
            </p:cNvSpPr>
            <p:nvPr/>
          </p:nvSpPr>
          <p:spPr bwMode="auto">
            <a:xfrm>
              <a:off x="3810000" y="1752600"/>
              <a:ext cx="5257800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514350" indent="-514350">
                <a:spcBef>
                  <a:spcPct val="50000"/>
                </a:spcBef>
                <a:buFontTx/>
                <a:buAutoNum type="arabicPeriod"/>
                <a:defRPr/>
              </a:pPr>
              <a:r>
                <a:rPr lang="en-US" sz="3200" b="1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J</a:t>
              </a:r>
              <a:r>
                <a:rPr lang="en-US" sz="3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 causes </a:t>
              </a:r>
              <a:r>
                <a:rPr lang="en-US" sz="3200" b="1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T</a:t>
              </a:r>
              <a:r>
                <a:rPr lang="en-US" sz="3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 to increase   </a:t>
              </a:r>
              <a:endPara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endParaRPr>
            </a:p>
          </p:txBody>
        </p:sp>
        <p:sp>
          <p:nvSpPr>
            <p:cNvPr id="35856" name="TextBox 12"/>
            <p:cNvSpPr txBox="1">
              <a:spLocks noChangeArrowheads="1"/>
            </p:cNvSpPr>
            <p:nvPr/>
          </p:nvSpPr>
          <p:spPr bwMode="auto">
            <a:xfrm>
              <a:off x="3810000" y="2133600"/>
              <a:ext cx="4648200" cy="830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rgbClr val="0000FF"/>
                  </a:solidFill>
                </a:rPr>
                <a:t>net change of T = </a:t>
              </a:r>
            </a:p>
            <a:p>
              <a:r>
                <a:rPr lang="en-US">
                  <a:solidFill>
                    <a:srgbClr val="0000FF"/>
                  </a:solidFill>
                </a:rPr>
                <a:t>	amount of heat added/Cp </a:t>
              </a:r>
            </a:p>
          </p:txBody>
        </p:sp>
      </p:grp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295400" y="1905000"/>
            <a:ext cx="11430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057400" y="4267200"/>
            <a:ext cx="16764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8" grpId="0"/>
      <p:bldP spid="10250" grpId="0"/>
      <p:bldP spid="10252" grpId="0"/>
      <p:bldP spid="14" grpId="0" animBg="1"/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1812925" y="136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>
              <a:solidFill>
                <a:srgbClr val="D01EB7"/>
              </a:solidFill>
              <a:latin typeface="Times" charset="0"/>
            </a:endParaRPr>
          </a:p>
        </p:txBody>
      </p:sp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2422525" y="517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Times" charset="0"/>
            </a:endParaRPr>
          </a:p>
        </p:txBody>
      </p:sp>
      <p:sp>
        <p:nvSpPr>
          <p:cNvPr id="10250" name="Text Box 10"/>
          <p:cNvSpPr txBox="1">
            <a:spLocks noChangeArrowheads="1"/>
          </p:cNvSpPr>
          <p:nvPr/>
        </p:nvSpPr>
        <p:spPr bwMode="auto">
          <a:xfrm>
            <a:off x="5181600" y="2001838"/>
            <a:ext cx="3429000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5. Low </a:t>
            </a:r>
            <a:r>
              <a:rPr 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Symbol" charset="2"/>
                <a:sym typeface="Symbol" charset="2"/>
              </a:rPr>
              <a:t>F</a:t>
            </a:r>
            <a:r>
              <a:rPr 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under hot column pulls wind inward</a:t>
            </a:r>
            <a:r>
              <a:rPr lang="en-US" sz="320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</a:p>
        </p:txBody>
      </p:sp>
      <p:pic>
        <p:nvPicPr>
          <p:cNvPr id="37893" name="Picture 11" descr="fin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251200"/>
            <a:ext cx="341630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2" name="Text Box 12"/>
          <p:cNvSpPr txBox="1">
            <a:spLocks noChangeArrowheads="1"/>
          </p:cNvSpPr>
          <p:nvPr/>
        </p:nvSpPr>
        <p:spPr bwMode="auto">
          <a:xfrm>
            <a:off x="3276600" y="3657600"/>
            <a:ext cx="51054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3200" b="1">
                <a:solidFill>
                  <a:srgbClr val="FF0000"/>
                </a:solidFill>
                <a:latin typeface="Times" charset="0"/>
              </a:rPr>
              <a:t>6. Hot air rises (finally!)</a:t>
            </a:r>
            <a:endParaRPr lang="en-US" sz="3200" b="1">
              <a:solidFill>
                <a:srgbClr val="FF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pic>
        <p:nvPicPr>
          <p:cNvPr id="37895" name="Picture 19" descr="latex-image-1.pdf"/>
          <p:cNvPicPr>
            <a:picLocks noChangeAspect="1"/>
          </p:cNvPicPr>
          <p:nvPr/>
        </p:nvPicPr>
        <p:blipFill>
          <a:blip r:embed="rId4"/>
          <a:srcRect r="14925"/>
          <a:stretch>
            <a:fillRect/>
          </a:stretch>
        </p:blipFill>
        <p:spPr bwMode="auto">
          <a:xfrm>
            <a:off x="457200" y="1920875"/>
            <a:ext cx="4343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4724400" y="4678363"/>
            <a:ext cx="4419600" cy="206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7. Coriolis force turns inflowing and outflowing air to make round-and-round flow</a:t>
            </a:r>
            <a:endParaRPr lang="en-US" sz="3200"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pic>
        <p:nvPicPr>
          <p:cNvPr id="37897" name="Picture 13" descr="latex-image-1.pdf"/>
          <p:cNvPicPr>
            <a:picLocks noChangeAspect="1"/>
          </p:cNvPicPr>
          <p:nvPr/>
        </p:nvPicPr>
        <p:blipFill>
          <a:blip r:embed="rId5"/>
          <a:srcRect r="14925"/>
          <a:stretch>
            <a:fillRect/>
          </a:stretch>
        </p:blipFill>
        <p:spPr bwMode="auto">
          <a:xfrm>
            <a:off x="304800" y="4795838"/>
            <a:ext cx="4343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981200" y="1905000"/>
            <a:ext cx="14478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9" name="TextBox 11"/>
          <p:cNvSpPr txBox="1">
            <a:spLocks noChangeArrowheads="1"/>
          </p:cNvSpPr>
          <p:nvPr/>
        </p:nvSpPr>
        <p:spPr bwMode="auto">
          <a:xfrm>
            <a:off x="4800600" y="4038600"/>
            <a:ext cx="3200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Symbol" charset="2"/>
              </a:rPr>
              <a:t>w</a:t>
            </a:r>
            <a:r>
              <a:rPr lang="en-US">
                <a:solidFill>
                  <a:srgbClr val="0000FF"/>
                </a:solidFill>
              </a:rPr>
              <a:t> =~  </a:t>
            </a:r>
            <a:r>
              <a:rPr lang="en-US">
                <a:solidFill>
                  <a:srgbClr val="0000FF"/>
                </a:solidFill>
                <a:latin typeface="Symbol" charset="2"/>
              </a:rPr>
              <a:t>r</a:t>
            </a:r>
            <a:r>
              <a:rPr lang="en-US">
                <a:solidFill>
                  <a:srgbClr val="0000FF"/>
                </a:solidFill>
              </a:rPr>
              <a:t>gw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429000" y="4800600"/>
            <a:ext cx="14478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901" name="Text Box 4"/>
          <p:cNvSpPr txBox="1">
            <a:spLocks noChangeArrowheads="1"/>
          </p:cNvSpPr>
          <p:nvPr/>
        </p:nvSpPr>
        <p:spPr bwMode="auto">
          <a:xfrm>
            <a:off x="381000" y="76200"/>
            <a:ext cx="826135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rgbClr val="000000"/>
                </a:solidFill>
                <a:latin typeface="Times" charset="0"/>
              </a:rPr>
              <a:t>HW: use The Primitive Equations to compute how a local heating J drives flow in an initially motionless atmosphere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ackerman-06-22"/>
          <p:cNvPicPr>
            <a:picLocks noChangeAspect="1" noChangeArrowheads="1"/>
          </p:cNvPicPr>
          <p:nvPr/>
        </p:nvPicPr>
        <p:blipFill>
          <a:blip r:embed="rId3">
            <a:lum bright="-10000"/>
          </a:blip>
          <a:srcRect l="56081"/>
          <a:stretch>
            <a:fillRect/>
          </a:stretch>
        </p:blipFill>
        <p:spPr bwMode="auto">
          <a:xfrm>
            <a:off x="2286000" y="1447800"/>
            <a:ext cx="41148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How heated air rises and a warm core vortex develops: the Primitive Equation view. 7 logical steps</a:t>
            </a:r>
          </a:p>
        </p:txBody>
      </p:sp>
      <p:sp>
        <p:nvSpPr>
          <p:cNvPr id="9" name="Right Arrow 8"/>
          <p:cNvSpPr>
            <a:spLocks noChangeArrowheads="1"/>
          </p:cNvSpPr>
          <p:nvPr/>
        </p:nvSpPr>
        <p:spPr bwMode="auto">
          <a:xfrm>
            <a:off x="6324600" y="1143000"/>
            <a:ext cx="2209800" cy="1447800"/>
          </a:xfrm>
          <a:prstGeom prst="rightArrow">
            <a:avLst>
              <a:gd name="adj1" fmla="val 50000"/>
              <a:gd name="adj2" fmla="val 49994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2. Air accelerates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due to PGF</a:t>
            </a:r>
          </a:p>
        </p:txBody>
      </p:sp>
      <p:sp>
        <p:nvSpPr>
          <p:cNvPr id="17413" name="TextBox 9"/>
          <p:cNvSpPr txBox="1">
            <a:spLocks noChangeArrowheads="1"/>
          </p:cNvSpPr>
          <p:nvPr/>
        </p:nvSpPr>
        <p:spPr bwMode="auto">
          <a:xfrm>
            <a:off x="1951038" y="2209800"/>
            <a:ext cx="1554162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0000"/>
                </a:solidFill>
              </a:rPr>
              <a:t>1. 200 mb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0000"/>
                </a:solidFill>
              </a:rPr>
              <a:t>surface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0000"/>
                </a:solidFill>
              </a:rPr>
              <a:t>bulges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0000"/>
                </a:solidFill>
              </a:rPr>
              <a:t>upward</a:t>
            </a:r>
          </a:p>
        </p:txBody>
      </p:sp>
      <p:cxnSp>
        <p:nvCxnSpPr>
          <p:cNvPr id="17414" name="Straight Connector 11"/>
          <p:cNvCxnSpPr>
            <a:cxnSpLocks noChangeShapeType="1"/>
          </p:cNvCxnSpPr>
          <p:nvPr/>
        </p:nvCxnSpPr>
        <p:spPr bwMode="auto">
          <a:xfrm rot="10800000">
            <a:off x="1676400" y="2286000"/>
            <a:ext cx="884238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sp>
        <p:nvSpPr>
          <p:cNvPr id="14" name="TextBox 13"/>
          <p:cNvSpPr txBox="1"/>
          <p:nvPr/>
        </p:nvSpPr>
        <p:spPr>
          <a:xfrm>
            <a:off x="533400" y="838200"/>
            <a:ext cx="6858000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Tahoma" pitchFamily="-65" charset="0"/>
              </a:rPr>
              <a:t>1. Warmed </a:t>
            </a:r>
            <a:r>
              <a:rPr lang="en-US" sz="2400" dirty="0">
                <a:solidFill>
                  <a:srgbClr val="000000"/>
                </a:solidFill>
                <a:latin typeface="Tahoma" pitchFamily="-65" charset="0"/>
              </a:rPr>
              <a:t>column of air gets </a:t>
            </a:r>
            <a:r>
              <a:rPr lang="en-US" sz="2400" b="1" dirty="0">
                <a:solidFill>
                  <a:srgbClr val="000000"/>
                </a:solidFill>
                <a:latin typeface="Tahoma" pitchFamily="-65" charset="0"/>
              </a:rPr>
              <a:t>thicker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  <a:latin typeface="Tahoma" pitchFamily="-65" charset="0"/>
            </a:endParaRPr>
          </a:p>
        </p:txBody>
      </p:sp>
      <p:sp>
        <p:nvSpPr>
          <p:cNvPr id="17416" name="Rectangle 9"/>
          <p:cNvSpPr>
            <a:spLocks noChangeArrowheads="1"/>
          </p:cNvSpPr>
          <p:nvPr/>
        </p:nvSpPr>
        <p:spPr bwMode="auto">
          <a:xfrm>
            <a:off x="0" y="5181600"/>
            <a:ext cx="9144000" cy="1676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0. Heating (maybe latent heating by condensation in a patch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of convection over warm water someplace)</a:t>
            </a:r>
          </a:p>
        </p:txBody>
      </p:sp>
      <p:sp>
        <p:nvSpPr>
          <p:cNvPr id="10" name="Right Arrow 9"/>
          <p:cNvSpPr>
            <a:spLocks noChangeArrowheads="1"/>
          </p:cNvSpPr>
          <p:nvPr/>
        </p:nvSpPr>
        <p:spPr bwMode="auto">
          <a:xfrm flipH="1">
            <a:off x="304800" y="1143000"/>
            <a:ext cx="2286000" cy="1447800"/>
          </a:xfrm>
          <a:prstGeom prst="rightArrow">
            <a:avLst>
              <a:gd name="adj1" fmla="val 50000"/>
              <a:gd name="adj2" fmla="val 4999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2. Air accelerates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due to PGF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413" grpId="0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3D685-F818-964E-A405-9142CAF5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Calculus of multi-dimensional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3BCC3-7B9F-DB4D-BB42-E1117036A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T(</a:t>
            </a:r>
            <a:r>
              <a:rPr lang="en-US" dirty="0" err="1"/>
              <a:t>x,y,z,t</a:t>
            </a:r>
            <a:r>
              <a:rPr lang="en-US" dirty="0"/>
              <a:t>), etc. </a:t>
            </a:r>
          </a:p>
          <a:p>
            <a:endParaRPr lang="en-US" dirty="0"/>
          </a:p>
          <a:p>
            <a:r>
              <a:rPr lang="en-US" dirty="0"/>
              <a:t>the 4 partial derivatives are obvious: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0712B2-E685-3240-AABB-5134E30E6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3657600"/>
            <a:ext cx="8834810" cy="94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39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ackerman-06-22"/>
          <p:cNvPicPr>
            <a:picLocks noChangeAspect="1" noChangeArrowheads="1"/>
          </p:cNvPicPr>
          <p:nvPr/>
        </p:nvPicPr>
        <p:blipFill>
          <a:blip r:embed="rId3">
            <a:lum bright="-10000"/>
          </a:blip>
          <a:srcRect l="56081"/>
          <a:stretch>
            <a:fillRect/>
          </a:stretch>
        </p:blipFill>
        <p:spPr bwMode="auto">
          <a:xfrm>
            <a:off x="2362200" y="1447800"/>
            <a:ext cx="41148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59" name="Right Arrow 8"/>
          <p:cNvSpPr>
            <a:spLocks noChangeArrowheads="1"/>
          </p:cNvSpPr>
          <p:nvPr/>
        </p:nvSpPr>
        <p:spPr bwMode="auto">
          <a:xfrm>
            <a:off x="6324600" y="11430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3.</a:t>
            </a:r>
            <a:r>
              <a:rPr lang="en-US" sz="2000">
                <a:solidFill>
                  <a:srgbClr val="000000"/>
                </a:solidFill>
              </a:rPr>
              <a:t> Mass removed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from column</a:t>
            </a:r>
          </a:p>
        </p:txBody>
      </p:sp>
      <p:cxnSp>
        <p:nvCxnSpPr>
          <p:cNvPr id="19460" name="Straight Connector 11"/>
          <p:cNvCxnSpPr>
            <a:cxnSpLocks noChangeShapeType="1"/>
          </p:cNvCxnSpPr>
          <p:nvPr/>
        </p:nvCxnSpPr>
        <p:spPr bwMode="auto">
          <a:xfrm rot="10800000">
            <a:off x="1676400" y="2286000"/>
            <a:ext cx="884238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sp>
        <p:nvSpPr>
          <p:cNvPr id="14" name="TextBox 13"/>
          <p:cNvSpPr txBox="1"/>
          <p:nvPr/>
        </p:nvSpPr>
        <p:spPr>
          <a:xfrm>
            <a:off x="533400" y="838200"/>
            <a:ext cx="73914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Tahoma" pitchFamily="-65" charset="0"/>
              </a:rPr>
              <a:t>3. Mass removal and 4. surface pressure drop</a:t>
            </a:r>
          </a:p>
        </p:txBody>
      </p:sp>
      <p:sp>
        <p:nvSpPr>
          <p:cNvPr id="19462" name="Rectangle 9"/>
          <p:cNvSpPr>
            <a:spLocks noChangeArrowheads="1"/>
          </p:cNvSpPr>
          <p:nvPr/>
        </p:nvSpPr>
        <p:spPr bwMode="auto">
          <a:xfrm>
            <a:off x="0" y="5181600"/>
            <a:ext cx="9144000" cy="1676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63" name="Right Arrow 14"/>
          <p:cNvSpPr>
            <a:spLocks noChangeArrowheads="1"/>
          </p:cNvSpPr>
          <p:nvPr/>
        </p:nvSpPr>
        <p:spPr bwMode="auto">
          <a:xfrm flipH="1">
            <a:off x="304800" y="1143000"/>
            <a:ext cx="2438400" cy="1447800"/>
          </a:xfrm>
          <a:prstGeom prst="rightArrow">
            <a:avLst>
              <a:gd name="adj1" fmla="val 50000"/>
              <a:gd name="adj2" fmla="val 49996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3.</a:t>
            </a:r>
            <a:r>
              <a:rPr lang="en-US" sz="2000">
                <a:solidFill>
                  <a:srgbClr val="000000"/>
                </a:solidFill>
              </a:rPr>
              <a:t> Mass removed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from column</a:t>
            </a:r>
          </a:p>
        </p:txBody>
      </p:sp>
      <p:cxnSp>
        <p:nvCxnSpPr>
          <p:cNvPr id="16" name="Curved Connector 15"/>
          <p:cNvCxnSpPr>
            <a:cxnSpLocks noChangeShapeType="1"/>
          </p:cNvCxnSpPr>
          <p:nvPr/>
        </p:nvCxnSpPr>
        <p:spPr bwMode="auto">
          <a:xfrm rot="10800000" flipV="1">
            <a:off x="4648200" y="2438400"/>
            <a:ext cx="3429000" cy="2667000"/>
          </a:xfrm>
          <a:prstGeom prst="curvedConnector3">
            <a:avLst>
              <a:gd name="adj1" fmla="val 50000"/>
            </a:avLst>
          </a:prstGeom>
          <a:noFill/>
          <a:ln w="57150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400800" y="3124200"/>
            <a:ext cx="2590800" cy="157003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FF0000"/>
                </a:solidFill>
              </a:rPr>
              <a:t>4. less mass of air in column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FF0000"/>
                </a:solidFill>
              </a:rPr>
              <a:t>= lower surface pressure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4114800" y="4638675"/>
            <a:ext cx="7620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5400" b="1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19467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How heated air rises and a warm core vortex develops: the Primitive Equation view. 7 logical steps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ackerman-06-22"/>
          <p:cNvPicPr>
            <a:picLocks noChangeAspect="1" noChangeArrowheads="1"/>
          </p:cNvPicPr>
          <p:nvPr/>
        </p:nvPicPr>
        <p:blipFill>
          <a:blip r:embed="rId3">
            <a:lum bright="-10000"/>
          </a:blip>
          <a:srcRect l="56081"/>
          <a:stretch>
            <a:fillRect/>
          </a:stretch>
        </p:blipFill>
        <p:spPr bwMode="auto">
          <a:xfrm>
            <a:off x="2362200" y="1447800"/>
            <a:ext cx="41148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507" name="Straight Connector 11"/>
          <p:cNvCxnSpPr>
            <a:cxnSpLocks noChangeShapeType="1"/>
          </p:cNvCxnSpPr>
          <p:nvPr/>
        </p:nvCxnSpPr>
        <p:spPr bwMode="auto">
          <a:xfrm rot="10800000">
            <a:off x="1676400" y="2286000"/>
            <a:ext cx="884238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sp>
        <p:nvSpPr>
          <p:cNvPr id="14" name="TextBox 13"/>
          <p:cNvSpPr txBox="1"/>
          <p:nvPr/>
        </p:nvSpPr>
        <p:spPr>
          <a:xfrm>
            <a:off x="533400" y="838200"/>
            <a:ext cx="81534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Tahoma" pitchFamily="-65" charset="0"/>
              </a:rPr>
              <a:t>5. Low level inflow accelerates, 6. heated air rises</a:t>
            </a:r>
          </a:p>
        </p:txBody>
      </p:sp>
      <p:sp>
        <p:nvSpPr>
          <p:cNvPr id="13" name="Up Arrow 12"/>
          <p:cNvSpPr>
            <a:spLocks noChangeArrowheads="1"/>
          </p:cNvSpPr>
          <p:nvPr/>
        </p:nvSpPr>
        <p:spPr bwMode="auto">
          <a:xfrm>
            <a:off x="3124200" y="2362200"/>
            <a:ext cx="2667000" cy="2161048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</a:rPr>
              <a:t>6. warm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</a:rPr>
              <a:t>air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</a:rPr>
              <a:t>rises!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</a:rPr>
              <a:t>(continuity)</a:t>
            </a:r>
          </a:p>
        </p:txBody>
      </p:sp>
      <p:sp>
        <p:nvSpPr>
          <p:cNvPr id="21510" name="Rectangle 9"/>
          <p:cNvSpPr>
            <a:spLocks noChangeArrowheads="1"/>
          </p:cNvSpPr>
          <p:nvPr/>
        </p:nvSpPr>
        <p:spPr bwMode="auto">
          <a:xfrm>
            <a:off x="0" y="5181600"/>
            <a:ext cx="9144000" cy="1676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" name="Right Arrow 18"/>
          <p:cNvSpPr>
            <a:spLocks noChangeArrowheads="1"/>
          </p:cNvSpPr>
          <p:nvPr/>
        </p:nvSpPr>
        <p:spPr bwMode="auto">
          <a:xfrm>
            <a:off x="685800" y="3962400"/>
            <a:ext cx="2590800" cy="1447800"/>
          </a:xfrm>
          <a:prstGeom prst="rightArrow">
            <a:avLst>
              <a:gd name="adj1" fmla="val 50000"/>
              <a:gd name="adj2" fmla="val 49998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5. Air accelerates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due to PGF</a:t>
            </a:r>
          </a:p>
        </p:txBody>
      </p:sp>
      <p:sp>
        <p:nvSpPr>
          <p:cNvPr id="21512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How heated air rises and a warm core vortex develops: the Primitive Equation view. 7 logical steps</a:t>
            </a:r>
          </a:p>
        </p:txBody>
      </p:sp>
      <p:sp>
        <p:nvSpPr>
          <p:cNvPr id="12" name="Right Arrow 11"/>
          <p:cNvSpPr>
            <a:spLocks noChangeArrowheads="1"/>
          </p:cNvSpPr>
          <p:nvPr/>
        </p:nvSpPr>
        <p:spPr bwMode="auto">
          <a:xfrm flipH="1">
            <a:off x="5638800" y="3962400"/>
            <a:ext cx="2971800" cy="1447800"/>
          </a:xfrm>
          <a:prstGeom prst="rightArrow">
            <a:avLst>
              <a:gd name="adj1" fmla="val 50000"/>
              <a:gd name="adj2" fmla="val 49995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5. Air accelerates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due to PGF</a:t>
            </a:r>
          </a:p>
        </p:txBody>
      </p:sp>
      <p:sp>
        <p:nvSpPr>
          <p:cNvPr id="21514" name="Right Arrow 22"/>
          <p:cNvSpPr>
            <a:spLocks noChangeArrowheads="1"/>
          </p:cNvSpPr>
          <p:nvPr/>
        </p:nvSpPr>
        <p:spPr bwMode="auto">
          <a:xfrm>
            <a:off x="6324600" y="11430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21515" name="Right Arrow 25"/>
          <p:cNvSpPr>
            <a:spLocks noChangeArrowheads="1"/>
          </p:cNvSpPr>
          <p:nvPr/>
        </p:nvSpPr>
        <p:spPr bwMode="auto">
          <a:xfrm flipH="1">
            <a:off x="304800" y="1143000"/>
            <a:ext cx="2438400" cy="1447800"/>
          </a:xfrm>
          <a:prstGeom prst="rightArrow">
            <a:avLst>
              <a:gd name="adj1" fmla="val 50000"/>
              <a:gd name="adj2" fmla="val 49996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1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ackerman-06-22"/>
          <p:cNvPicPr>
            <a:picLocks noChangeAspect="1" noChangeArrowheads="1"/>
          </p:cNvPicPr>
          <p:nvPr/>
        </p:nvPicPr>
        <p:blipFill>
          <a:blip r:embed="rId3">
            <a:lum bright="-10000"/>
          </a:blip>
          <a:srcRect l="56081"/>
          <a:stretch>
            <a:fillRect/>
          </a:stretch>
        </p:blipFill>
        <p:spPr bwMode="auto">
          <a:xfrm>
            <a:off x="2362200" y="1447800"/>
            <a:ext cx="41148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555" name="Straight Connector 11"/>
          <p:cNvCxnSpPr>
            <a:cxnSpLocks noChangeShapeType="1"/>
          </p:cNvCxnSpPr>
          <p:nvPr/>
        </p:nvCxnSpPr>
        <p:spPr bwMode="auto">
          <a:xfrm rot="10800000">
            <a:off x="1676400" y="2286000"/>
            <a:ext cx="884238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sp>
        <p:nvSpPr>
          <p:cNvPr id="23556" name="Right Arrow 11"/>
          <p:cNvSpPr>
            <a:spLocks noChangeArrowheads="1"/>
          </p:cNvSpPr>
          <p:nvPr/>
        </p:nvSpPr>
        <p:spPr bwMode="auto">
          <a:xfrm flipH="1">
            <a:off x="5638800" y="3962400"/>
            <a:ext cx="2971800" cy="1447800"/>
          </a:xfrm>
          <a:prstGeom prst="rightArrow">
            <a:avLst>
              <a:gd name="adj1" fmla="val 50000"/>
              <a:gd name="adj2" fmla="val 49995"/>
            </a:avLst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>
              <a:solidFill>
                <a:srgbClr val="000000"/>
              </a:solidFill>
            </a:endParaRPr>
          </a:p>
        </p:txBody>
      </p:sp>
      <p:sp>
        <p:nvSpPr>
          <p:cNvPr id="23557" name="Right Arrow 18"/>
          <p:cNvSpPr>
            <a:spLocks noChangeArrowheads="1"/>
          </p:cNvSpPr>
          <p:nvPr/>
        </p:nvSpPr>
        <p:spPr bwMode="auto">
          <a:xfrm>
            <a:off x="685800" y="3962400"/>
            <a:ext cx="2590800" cy="1447800"/>
          </a:xfrm>
          <a:prstGeom prst="rightArrow">
            <a:avLst>
              <a:gd name="adj1" fmla="val 50000"/>
              <a:gd name="adj2" fmla="val 49998"/>
            </a:avLst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0" y="5257800"/>
            <a:ext cx="9144000" cy="1600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b="1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</a:rPr>
              <a:t>7. </a:t>
            </a:r>
            <a:r>
              <a:rPr lang="en-US" sz="4000" b="1" dirty="0" err="1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</a:rPr>
              <a:t>Coriolis</a:t>
            </a:r>
            <a:r>
              <a:rPr lang="en-US" sz="4000" b="1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</a:rPr>
              <a:t> turns flow to right</a:t>
            </a:r>
          </a:p>
        </p:txBody>
      </p:sp>
      <p:sp>
        <p:nvSpPr>
          <p:cNvPr id="23559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How heated air rises and a warm core vortex develops: the Primitive Equation view. 7 logical steps</a:t>
            </a:r>
          </a:p>
        </p:txBody>
      </p:sp>
      <p:sp>
        <p:nvSpPr>
          <p:cNvPr id="23560" name="Right Arrow 14"/>
          <p:cNvSpPr>
            <a:spLocks noChangeArrowheads="1"/>
          </p:cNvSpPr>
          <p:nvPr/>
        </p:nvSpPr>
        <p:spPr bwMode="auto">
          <a:xfrm>
            <a:off x="6019800" y="12192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23561" name="Right Arrow 15"/>
          <p:cNvSpPr>
            <a:spLocks noChangeArrowheads="1"/>
          </p:cNvSpPr>
          <p:nvPr/>
        </p:nvSpPr>
        <p:spPr bwMode="auto">
          <a:xfrm flipH="1">
            <a:off x="533400" y="1219200"/>
            <a:ext cx="2438400" cy="1447800"/>
          </a:xfrm>
          <a:prstGeom prst="rightArrow">
            <a:avLst>
              <a:gd name="adj1" fmla="val 50000"/>
              <a:gd name="adj2" fmla="val 49996"/>
            </a:avLst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2933700" y="4114800"/>
            <a:ext cx="3314700" cy="1066800"/>
            <a:chOff x="3429000" y="4114800"/>
            <a:chExt cx="2209800" cy="1295400"/>
          </a:xfrm>
        </p:grpSpPr>
        <p:sp>
          <p:nvSpPr>
            <p:cNvPr id="23569" name="Rectangle 22"/>
            <p:cNvSpPr>
              <a:spLocks noChangeArrowheads="1"/>
            </p:cNvSpPr>
            <p:nvPr/>
          </p:nvSpPr>
          <p:spPr bwMode="auto">
            <a:xfrm>
              <a:off x="3454400" y="4114800"/>
              <a:ext cx="2057400" cy="1295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3570" name="Curved Up Arrow 17"/>
            <p:cNvSpPr>
              <a:spLocks noChangeArrowheads="1"/>
            </p:cNvSpPr>
            <p:nvPr/>
          </p:nvSpPr>
          <p:spPr bwMode="auto">
            <a:xfrm>
              <a:off x="3505200" y="4800600"/>
              <a:ext cx="2133600" cy="609600"/>
            </a:xfrm>
            <a:prstGeom prst="curvedUp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FLOW</a:t>
              </a:r>
            </a:p>
          </p:txBody>
        </p:sp>
        <p:sp>
          <p:nvSpPr>
            <p:cNvPr id="23571" name="Curved Down Arrow 20"/>
            <p:cNvSpPr>
              <a:spLocks noChangeArrowheads="1"/>
            </p:cNvSpPr>
            <p:nvPr/>
          </p:nvSpPr>
          <p:spPr bwMode="auto">
            <a:xfrm flipH="1">
              <a:off x="3429000" y="4191000"/>
              <a:ext cx="2133600" cy="609600"/>
            </a:xfrm>
            <a:prstGeom prst="curvedDown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CYCLONIC</a:t>
              </a:r>
            </a:p>
          </p:txBody>
        </p:sp>
      </p:grpSp>
      <p:grpSp>
        <p:nvGrpSpPr>
          <p:cNvPr id="3" name="Group 26"/>
          <p:cNvGrpSpPr>
            <a:grpSpLocks/>
          </p:cNvGrpSpPr>
          <p:nvPr/>
        </p:nvGrpSpPr>
        <p:grpSpPr bwMode="auto">
          <a:xfrm flipH="1">
            <a:off x="2057400" y="1371600"/>
            <a:ext cx="4724400" cy="1066800"/>
            <a:chOff x="3352800" y="4114800"/>
            <a:chExt cx="2286000" cy="1295400"/>
          </a:xfrm>
        </p:grpSpPr>
        <p:sp>
          <p:nvSpPr>
            <p:cNvPr id="23566" name="Rectangle 27"/>
            <p:cNvSpPr>
              <a:spLocks noChangeArrowheads="1"/>
            </p:cNvSpPr>
            <p:nvPr/>
          </p:nvSpPr>
          <p:spPr bwMode="auto">
            <a:xfrm>
              <a:off x="3352800" y="4114800"/>
              <a:ext cx="2286000" cy="1295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3567" name="Curved Up Arrow 28"/>
            <p:cNvSpPr>
              <a:spLocks noChangeArrowheads="1"/>
            </p:cNvSpPr>
            <p:nvPr/>
          </p:nvSpPr>
          <p:spPr bwMode="auto">
            <a:xfrm>
              <a:off x="3505200" y="4800600"/>
              <a:ext cx="2133600" cy="609600"/>
            </a:xfrm>
            <a:prstGeom prst="curvedUp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CYCLONIC</a:t>
              </a:r>
            </a:p>
          </p:txBody>
        </p:sp>
        <p:sp>
          <p:nvSpPr>
            <p:cNvPr id="23568" name="Curved Down Arrow 29"/>
            <p:cNvSpPr>
              <a:spLocks noChangeArrowheads="1"/>
            </p:cNvSpPr>
            <p:nvPr/>
          </p:nvSpPr>
          <p:spPr bwMode="auto">
            <a:xfrm flipH="1">
              <a:off x="3429000" y="4191000"/>
              <a:ext cx="2133600" cy="609600"/>
            </a:xfrm>
            <a:prstGeom prst="curvedDown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ANTI</a:t>
              </a:r>
            </a:p>
          </p:txBody>
        </p:sp>
      </p:grpSp>
      <p:sp>
        <p:nvSpPr>
          <p:cNvPr id="23564" name="Up Arrow 32"/>
          <p:cNvSpPr>
            <a:spLocks noChangeArrowheads="1"/>
          </p:cNvSpPr>
          <p:nvPr/>
        </p:nvSpPr>
        <p:spPr bwMode="auto">
          <a:xfrm>
            <a:off x="3124200" y="2362200"/>
            <a:ext cx="2667000" cy="1752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32" name="Oval 31"/>
          <p:cNvSpPr>
            <a:spLocks noChangeArrowheads="1"/>
          </p:cNvSpPr>
          <p:nvPr/>
        </p:nvSpPr>
        <p:spPr bwMode="auto">
          <a:xfrm>
            <a:off x="2517825" y="2286000"/>
            <a:ext cx="3906202" cy="2057400"/>
          </a:xfrm>
          <a:prstGeom prst="ellipse">
            <a:avLst/>
          </a:prstGeom>
          <a:solidFill>
            <a:srgbClr val="E0A945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Warm Core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Vortex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in thermal wind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balance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478230" y="1280059"/>
            <a:ext cx="5812891" cy="1386941"/>
            <a:chOff x="1478230" y="1280059"/>
            <a:chExt cx="5812891" cy="1386941"/>
          </a:xfrm>
        </p:grpSpPr>
        <p:sp>
          <p:nvSpPr>
            <p:cNvPr id="20" name="Striped Right Arrow 19"/>
            <p:cNvSpPr/>
            <p:nvPr/>
          </p:nvSpPr>
          <p:spPr bwMode="auto">
            <a:xfrm rot="16200000">
              <a:off x="1153720" y="1604569"/>
              <a:ext cx="1158341" cy="509321"/>
            </a:xfrm>
            <a:prstGeom prst="stripedRightArrow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  <a:ea typeface="ＭＳ Ｐゴシック" pitchFamily="-111" charset="-128"/>
                <a:cs typeface="ＭＳ Ｐゴシック" pitchFamily="-111" charset="-128"/>
              </a:endParaRPr>
            </a:p>
          </p:txBody>
        </p:sp>
        <p:sp>
          <p:nvSpPr>
            <p:cNvPr id="21" name="Striped Right Arrow 20"/>
            <p:cNvSpPr/>
            <p:nvPr/>
          </p:nvSpPr>
          <p:spPr bwMode="auto">
            <a:xfrm rot="5400000" flipV="1">
              <a:off x="6457290" y="1833169"/>
              <a:ext cx="1158341" cy="509321"/>
            </a:xfrm>
            <a:prstGeom prst="stripedRightArrow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  <a:ea typeface="ＭＳ Ｐゴシック" pitchFamily="-111" charset="-128"/>
                <a:cs typeface="ＭＳ Ｐゴシック" pitchFamily="-111" charset="-128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 flipV="1">
            <a:off x="1676399" y="3980156"/>
            <a:ext cx="5812891" cy="1386941"/>
            <a:chOff x="1478230" y="1280059"/>
            <a:chExt cx="5812891" cy="1386941"/>
          </a:xfrm>
        </p:grpSpPr>
        <p:sp>
          <p:nvSpPr>
            <p:cNvPr id="24" name="Striped Right Arrow 23"/>
            <p:cNvSpPr/>
            <p:nvPr/>
          </p:nvSpPr>
          <p:spPr bwMode="auto">
            <a:xfrm rot="16200000">
              <a:off x="1153720" y="1604569"/>
              <a:ext cx="1158341" cy="509321"/>
            </a:xfrm>
            <a:prstGeom prst="stripedRightArrow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  <a:ea typeface="ＭＳ Ｐゴシック" pitchFamily="-111" charset="-128"/>
                <a:cs typeface="ＭＳ Ｐゴシック" pitchFamily="-111" charset="-128"/>
              </a:endParaRPr>
            </a:p>
          </p:txBody>
        </p:sp>
        <p:sp>
          <p:nvSpPr>
            <p:cNvPr id="25" name="Striped Right Arrow 24"/>
            <p:cNvSpPr/>
            <p:nvPr/>
          </p:nvSpPr>
          <p:spPr bwMode="auto">
            <a:xfrm rot="5400000" flipV="1">
              <a:off x="6457290" y="1833169"/>
              <a:ext cx="1158341" cy="509321"/>
            </a:xfrm>
            <a:prstGeom prst="stripedRightArrow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  <a:ea typeface="ＭＳ Ｐゴシック" pitchFamily="-111" charset="-128"/>
                <a:cs typeface="ＭＳ Ｐゴシック" pitchFamily="-111" charset="-128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Heating and cooling driven flows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392166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Sun heats surface, atmos. cools by IR</a:t>
            </a:r>
          </a:p>
          <a:p>
            <a:pPr marL="914400" lvl="1" indent="-514350"/>
            <a:r>
              <a:rPr lang="en-US" dirty="0"/>
              <a:t>troposphere cools 1-2 K/day ~ 150 W m</a:t>
            </a:r>
            <a:r>
              <a:rPr lang="en-US" baseline="30000" dirty="0"/>
              <a:t>-2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Tropics warmed by latent heat release in rain</a:t>
            </a:r>
          </a:p>
          <a:p>
            <a:pPr marL="914400" lvl="1" indent="-514350"/>
            <a:r>
              <a:rPr lang="en-US" dirty="0"/>
              <a:t>also ~ 150 W m</a:t>
            </a:r>
            <a:r>
              <a:rPr lang="en-US" baseline="30000" dirty="0"/>
              <a:t>-2 </a:t>
            </a:r>
            <a:r>
              <a:rPr lang="en-US" dirty="0"/>
              <a:t>or 3-4 mm/d of P=E </a:t>
            </a:r>
          </a:p>
          <a:p>
            <a:pPr marL="1314450" lvl="2" indent="-514350"/>
            <a:r>
              <a:rPr lang="en-US" dirty="0"/>
              <a:t>localized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warm core vortices (TCs)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Poles: no sun, </a:t>
            </a:r>
            <a:r>
              <a:rPr lang="en-US" dirty="0" err="1">
                <a:solidFill>
                  <a:srgbClr val="0070C0"/>
                </a:solidFill>
              </a:rPr>
              <a:t>cooold</a:t>
            </a:r>
            <a:r>
              <a:rPr lang="en-US" dirty="0">
                <a:solidFill>
                  <a:srgbClr val="0070C0"/>
                </a:solidFill>
              </a:rPr>
              <a:t> troposphere in winter</a:t>
            </a:r>
          </a:p>
          <a:p>
            <a:pPr marL="914400" lvl="1" indent="-514350"/>
            <a:r>
              <a:rPr lang="en-US" dirty="0">
                <a:solidFill>
                  <a:srgbClr val="0070C0"/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rgbClr val="0070C0"/>
                </a:solidFill>
              </a:rPr>
              <a:t>cold core “polar vortex” at tropopause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Jet stream instability in midlatitudes</a:t>
            </a:r>
          </a:p>
          <a:p>
            <a:pPr marL="914400" lvl="1" indent="-514350"/>
            <a:r>
              <a:rPr lang="en-US" dirty="0"/>
              <a:t>tentacles stretch or break off of polar vortex</a:t>
            </a:r>
          </a:p>
          <a:p>
            <a:pPr marL="1314450" lvl="2" indent="-514350"/>
            <a:r>
              <a:rPr lang="en-US" dirty="0">
                <a:sym typeface="Wingdings" pitchFamily="2" charset="2"/>
              </a:rPr>
              <a:t> cool core synoptic cyclones (troughs, lows)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06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1812925" y="136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>
              <a:solidFill>
                <a:srgbClr val="D01EB7"/>
              </a:solidFill>
              <a:latin typeface="Times" charset="0"/>
            </a:endParaRPr>
          </a:p>
        </p:txBody>
      </p:sp>
      <p:sp>
        <p:nvSpPr>
          <p:cNvPr id="35843" name="Text Box 3"/>
          <p:cNvSpPr txBox="1">
            <a:spLocks noChangeArrowheads="1"/>
          </p:cNvSpPr>
          <p:nvPr/>
        </p:nvSpPr>
        <p:spPr bwMode="auto">
          <a:xfrm>
            <a:off x="2422525" y="517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Times" charset="0"/>
            </a:endParaRP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425450" y="152400"/>
            <a:ext cx="826135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rgbClr val="000000"/>
                </a:solidFill>
                <a:latin typeface="Times" charset="0"/>
              </a:rPr>
              <a:t>HW: use The Primitive Equations to compute how a local heating J drives flow in an </a:t>
            </a:r>
            <a:r>
              <a:rPr lang="en-US" sz="3200">
                <a:solidFill>
                  <a:schemeClr val="accent1">
                    <a:lumMod val="50000"/>
                  </a:schemeClr>
                </a:solidFill>
                <a:latin typeface="Times" charset="0"/>
              </a:rPr>
              <a:t>initially motionless</a:t>
            </a:r>
            <a:r>
              <a:rPr lang="en-US" sz="3200">
                <a:solidFill>
                  <a:srgbClr val="000000"/>
                </a:solidFill>
                <a:latin typeface="Times" charset="0"/>
              </a:rPr>
              <a:t> atmosphere</a:t>
            </a:r>
          </a:p>
        </p:txBody>
      </p:sp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3048000" y="2895600"/>
            <a:ext cx="58674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2. Warmer 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T causes 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de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creased thickness</a:t>
            </a:r>
            <a:r>
              <a:rPr lang="en-US" sz="3200" b="1" dirty="0">
                <a:solidFill>
                  <a:srgbClr val="00FF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of the </a:t>
            </a:r>
            <a:r>
              <a:rPr lang="en-US" sz="3200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cooled</a:t>
            </a: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column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sp>
        <p:nvSpPr>
          <p:cNvPr id="10250" name="Text Box 10"/>
          <p:cNvSpPr txBox="1">
            <a:spLocks noChangeArrowheads="1"/>
          </p:cNvSpPr>
          <p:nvPr/>
        </p:nvSpPr>
        <p:spPr bwMode="auto">
          <a:xfrm>
            <a:off x="5029200" y="4313238"/>
            <a:ext cx="3657600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3. High 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Symbol" charset="2"/>
                <a:sym typeface="Symbol" charset="2"/>
              </a:rPr>
              <a:t>F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over 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cool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column 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pulls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wind 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inward</a:t>
            </a: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</a:p>
        </p:txBody>
      </p:sp>
      <p:pic>
        <p:nvPicPr>
          <p:cNvPr id="35847" name="Picture 11" descr="fin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5334000"/>
            <a:ext cx="341630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2" name="Text Box 12"/>
          <p:cNvSpPr txBox="1">
            <a:spLocks noChangeArrowheads="1"/>
          </p:cNvSpPr>
          <p:nvPr/>
        </p:nvSpPr>
        <p:spPr bwMode="auto">
          <a:xfrm>
            <a:off x="3124200" y="5816600"/>
            <a:ext cx="5410200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3200" b="1" dirty="0">
                <a:solidFill>
                  <a:srgbClr val="FF0000"/>
                </a:solidFill>
                <a:latin typeface="Times" charset="0"/>
              </a:rPr>
              <a:t>4. Surface pressure </a:t>
            </a:r>
            <a:r>
              <a:rPr lang="en-US" sz="3200" b="1" dirty="0">
                <a:solidFill>
                  <a:srgbClr val="0070C0"/>
                </a:solidFill>
                <a:latin typeface="Times" charset="0"/>
              </a:rPr>
              <a:t>rises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(remember, omega = </a:t>
            </a:r>
            <a:r>
              <a:rPr lang="en-US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Dp</a:t>
            </a:r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/Dt; Holton eq. 3.44)</a:t>
            </a:r>
            <a:endParaRPr lang="en-US" sz="3200" b="1" dirty="0">
              <a:solidFill>
                <a:srgbClr val="0000FF"/>
              </a:solidFill>
              <a:latin typeface="Times" charset="0"/>
            </a:endParaRPr>
          </a:p>
        </p:txBody>
      </p:sp>
      <p:pic>
        <p:nvPicPr>
          <p:cNvPr id="35849" name="Picture 17" descr="latex-image-1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6263" y="2971800"/>
            <a:ext cx="2243137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0" name="Picture 19" descr="latex-image-1.pdf"/>
          <p:cNvPicPr>
            <a:picLocks noChangeAspect="1"/>
          </p:cNvPicPr>
          <p:nvPr/>
        </p:nvPicPr>
        <p:blipFill>
          <a:blip r:embed="rId5"/>
          <a:srcRect r="14925"/>
          <a:stretch>
            <a:fillRect/>
          </a:stretch>
        </p:blipFill>
        <p:spPr bwMode="auto">
          <a:xfrm>
            <a:off x="609600" y="4232275"/>
            <a:ext cx="4343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1" name="Picture 20" descr="latex-image-1.pdf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9588" y="1905000"/>
            <a:ext cx="314801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3810000" y="1752600"/>
            <a:ext cx="5257800" cy="1211263"/>
            <a:chOff x="3810000" y="1752600"/>
            <a:chExt cx="5257800" cy="1211263"/>
          </a:xfrm>
        </p:grpSpPr>
        <p:sp>
          <p:nvSpPr>
            <p:cNvPr id="10255" name="Text Box 15"/>
            <p:cNvSpPr txBox="1">
              <a:spLocks noChangeArrowheads="1"/>
            </p:cNvSpPr>
            <p:nvPr/>
          </p:nvSpPr>
          <p:spPr bwMode="auto">
            <a:xfrm>
              <a:off x="3810000" y="1752600"/>
              <a:ext cx="5257800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514350" indent="-514350">
                <a:spcBef>
                  <a:spcPct val="50000"/>
                </a:spcBef>
                <a:buFontTx/>
                <a:buAutoNum type="arabicPeriod"/>
                <a:defRPr/>
              </a:pPr>
              <a:r>
                <a:rPr lang="en-US" sz="3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J causes T to </a:t>
              </a:r>
              <a:r>
                <a:rPr lang="en-US" sz="3200" b="1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de</a:t>
              </a:r>
              <a:r>
                <a:rPr lang="en-US" sz="3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crease   </a:t>
              </a:r>
              <a:endPara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endParaRPr>
            </a:p>
          </p:txBody>
        </p:sp>
        <p:sp>
          <p:nvSpPr>
            <p:cNvPr id="35856" name="TextBox 12"/>
            <p:cNvSpPr txBox="1">
              <a:spLocks noChangeArrowheads="1"/>
            </p:cNvSpPr>
            <p:nvPr/>
          </p:nvSpPr>
          <p:spPr bwMode="auto">
            <a:xfrm>
              <a:off x="3810000" y="2133600"/>
              <a:ext cx="4648200" cy="830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rgbClr val="0000FF"/>
                  </a:solidFill>
                </a:rPr>
                <a:t>net change of T = </a:t>
              </a:r>
            </a:p>
            <a:p>
              <a:r>
                <a:rPr lang="en-US">
                  <a:solidFill>
                    <a:srgbClr val="0000FF"/>
                  </a:solidFill>
                </a:rPr>
                <a:t>	amount of heat added/Cp </a:t>
              </a:r>
            </a:p>
          </p:txBody>
        </p:sp>
      </p:grp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295400" y="1905000"/>
            <a:ext cx="11430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057400" y="4267200"/>
            <a:ext cx="16764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8" grpId="0"/>
      <p:bldP spid="10250" grpId="0"/>
      <p:bldP spid="10252" grpId="0"/>
      <p:bldP spid="14" grpId="0" animBg="1"/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1812925" y="136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>
              <a:solidFill>
                <a:srgbClr val="D01EB7"/>
              </a:solidFill>
              <a:latin typeface="Times" charset="0"/>
            </a:endParaRPr>
          </a:p>
        </p:txBody>
      </p:sp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2422525" y="517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Times" charset="0"/>
            </a:endParaRPr>
          </a:p>
        </p:txBody>
      </p:sp>
      <p:sp>
        <p:nvSpPr>
          <p:cNvPr id="10250" name="Text Box 10"/>
          <p:cNvSpPr txBox="1">
            <a:spLocks noChangeArrowheads="1"/>
          </p:cNvSpPr>
          <p:nvPr/>
        </p:nvSpPr>
        <p:spPr bwMode="auto">
          <a:xfrm>
            <a:off x="5181600" y="2001838"/>
            <a:ext cx="3429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5. 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High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Symbol" charset="2"/>
                <a:sym typeface="Symbol" charset="2"/>
              </a:rPr>
              <a:t>F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under 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cool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column 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pushes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wind 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out</a:t>
            </a: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</a:p>
        </p:txBody>
      </p:sp>
      <p:pic>
        <p:nvPicPr>
          <p:cNvPr id="37893" name="Picture 11" descr="fin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251200"/>
            <a:ext cx="341630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2" name="Text Box 12"/>
          <p:cNvSpPr txBox="1">
            <a:spLocks noChangeArrowheads="1"/>
          </p:cNvSpPr>
          <p:nvPr/>
        </p:nvSpPr>
        <p:spPr bwMode="auto">
          <a:xfrm>
            <a:off x="3276600" y="3657600"/>
            <a:ext cx="51054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3200" b="1" dirty="0">
                <a:solidFill>
                  <a:srgbClr val="FF0000"/>
                </a:solidFill>
                <a:latin typeface="Times" charset="0"/>
              </a:rPr>
              <a:t>6. </a:t>
            </a:r>
            <a:r>
              <a:rPr lang="en-US" sz="3200" b="1" dirty="0">
                <a:solidFill>
                  <a:srgbClr val="0070C0"/>
                </a:solidFill>
                <a:latin typeface="Times" charset="0"/>
              </a:rPr>
              <a:t>Cool</a:t>
            </a:r>
            <a:r>
              <a:rPr lang="en-US" sz="3200" b="1" dirty="0">
                <a:solidFill>
                  <a:srgbClr val="FF0000"/>
                </a:solidFill>
                <a:latin typeface="Times" charset="0"/>
              </a:rPr>
              <a:t> air </a:t>
            </a:r>
            <a:r>
              <a:rPr lang="en-US" sz="3200" b="1" dirty="0">
                <a:solidFill>
                  <a:srgbClr val="0070C0"/>
                </a:solidFill>
                <a:latin typeface="Times" charset="0"/>
              </a:rPr>
              <a:t>sinks</a:t>
            </a:r>
            <a:r>
              <a:rPr lang="en-US" sz="3200" b="1" dirty="0">
                <a:solidFill>
                  <a:srgbClr val="FF0000"/>
                </a:solidFill>
                <a:latin typeface="Times" charset="0"/>
              </a:rPr>
              <a:t> (finally!)</a:t>
            </a: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pic>
        <p:nvPicPr>
          <p:cNvPr id="37895" name="Picture 19" descr="latex-image-1.pdf"/>
          <p:cNvPicPr>
            <a:picLocks noChangeAspect="1"/>
          </p:cNvPicPr>
          <p:nvPr/>
        </p:nvPicPr>
        <p:blipFill>
          <a:blip r:embed="rId4"/>
          <a:srcRect r="14925"/>
          <a:stretch>
            <a:fillRect/>
          </a:stretch>
        </p:blipFill>
        <p:spPr bwMode="auto">
          <a:xfrm>
            <a:off x="457200" y="1920875"/>
            <a:ext cx="4343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4724400" y="4678363"/>
            <a:ext cx="4419600" cy="206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7. Coriolis force turns inflowing and outflowing air to make round-and-round flow</a:t>
            </a:r>
            <a:endParaRPr lang="en-US" sz="3200"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pic>
        <p:nvPicPr>
          <p:cNvPr id="37897" name="Picture 13" descr="latex-image-1.pdf"/>
          <p:cNvPicPr>
            <a:picLocks noChangeAspect="1"/>
          </p:cNvPicPr>
          <p:nvPr/>
        </p:nvPicPr>
        <p:blipFill>
          <a:blip r:embed="rId5"/>
          <a:srcRect r="14925"/>
          <a:stretch>
            <a:fillRect/>
          </a:stretch>
        </p:blipFill>
        <p:spPr bwMode="auto">
          <a:xfrm>
            <a:off x="304800" y="4795838"/>
            <a:ext cx="4343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981200" y="1905000"/>
            <a:ext cx="14478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9" name="TextBox 11"/>
          <p:cNvSpPr txBox="1">
            <a:spLocks noChangeArrowheads="1"/>
          </p:cNvSpPr>
          <p:nvPr/>
        </p:nvSpPr>
        <p:spPr bwMode="auto">
          <a:xfrm>
            <a:off x="4800600" y="4038600"/>
            <a:ext cx="3200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Symbol" charset="2"/>
              </a:rPr>
              <a:t>w</a:t>
            </a:r>
            <a:r>
              <a:rPr lang="en-US">
                <a:solidFill>
                  <a:srgbClr val="0000FF"/>
                </a:solidFill>
              </a:rPr>
              <a:t> =~  </a:t>
            </a:r>
            <a:r>
              <a:rPr lang="en-US">
                <a:solidFill>
                  <a:srgbClr val="0000FF"/>
                </a:solidFill>
                <a:latin typeface="Symbol" charset="2"/>
              </a:rPr>
              <a:t>r</a:t>
            </a:r>
            <a:r>
              <a:rPr lang="en-US">
                <a:solidFill>
                  <a:srgbClr val="0000FF"/>
                </a:solidFill>
              </a:rPr>
              <a:t>gw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429000" y="4800600"/>
            <a:ext cx="14478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901" name="Text Box 4"/>
          <p:cNvSpPr txBox="1">
            <a:spLocks noChangeArrowheads="1"/>
          </p:cNvSpPr>
          <p:nvPr/>
        </p:nvSpPr>
        <p:spPr bwMode="auto">
          <a:xfrm>
            <a:off x="381000" y="76200"/>
            <a:ext cx="826135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rgbClr val="000000"/>
                </a:solidFill>
                <a:latin typeface="Times" charset="0"/>
              </a:rPr>
              <a:t>HW: use The Primitive Equations to compute how a local heating J drives flow in an initially motionless atmosphere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724400"/>
            <a:ext cx="6629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How cooled air sinks and a cool core vortex develops: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the Primitive Equation view. 7 logical steps</a:t>
            </a:r>
          </a:p>
        </p:txBody>
      </p:sp>
      <p:sp>
        <p:nvSpPr>
          <p:cNvPr id="9" name="Right Arrow 8"/>
          <p:cNvSpPr>
            <a:spLocks noChangeArrowheads="1"/>
          </p:cNvSpPr>
          <p:nvPr/>
        </p:nvSpPr>
        <p:spPr bwMode="auto">
          <a:xfrm>
            <a:off x="838200" y="1371600"/>
            <a:ext cx="2209800" cy="1447800"/>
          </a:xfrm>
          <a:prstGeom prst="rightArrow">
            <a:avLst>
              <a:gd name="adj1" fmla="val 50000"/>
              <a:gd name="adj2" fmla="val 49994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2. Air accelerates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due to PGF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3400" y="838200"/>
            <a:ext cx="6858000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Tahoma" pitchFamily="-65" charset="0"/>
              </a:rPr>
              <a:t>1. Cooled </a:t>
            </a:r>
            <a:r>
              <a:rPr lang="en-US" sz="2400" dirty="0">
                <a:solidFill>
                  <a:srgbClr val="000000"/>
                </a:solidFill>
                <a:latin typeface="Tahoma" pitchFamily="-65" charset="0"/>
              </a:rPr>
              <a:t>column of air gets </a:t>
            </a:r>
            <a:r>
              <a:rPr lang="en-US" sz="2400" b="1" dirty="0">
                <a:solidFill>
                  <a:srgbClr val="000000"/>
                </a:solidFill>
                <a:latin typeface="Tahoma" pitchFamily="-65" charset="0"/>
              </a:rPr>
              <a:t>thinner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  <a:latin typeface="Tahoma" pitchFamily="-65" charset="0"/>
            </a:endParaRPr>
          </a:p>
        </p:txBody>
      </p:sp>
      <p:sp>
        <p:nvSpPr>
          <p:cNvPr id="10" name="Right Arrow 9"/>
          <p:cNvSpPr>
            <a:spLocks noChangeArrowheads="1"/>
          </p:cNvSpPr>
          <p:nvPr/>
        </p:nvSpPr>
        <p:spPr bwMode="auto">
          <a:xfrm flipH="1">
            <a:off x="6019800" y="1295400"/>
            <a:ext cx="2286000" cy="1447800"/>
          </a:xfrm>
          <a:prstGeom prst="rightArrow">
            <a:avLst>
              <a:gd name="adj1" fmla="val 50000"/>
              <a:gd name="adj2" fmla="val 4999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2. Air accelerates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due to PGF</a:t>
            </a:r>
          </a:p>
        </p:txBody>
      </p:sp>
      <p:sp>
        <p:nvSpPr>
          <p:cNvPr id="25607" name="Oval 10"/>
          <p:cNvSpPr>
            <a:spLocks noChangeArrowheads="1"/>
          </p:cNvSpPr>
          <p:nvPr/>
        </p:nvSpPr>
        <p:spPr bwMode="auto">
          <a:xfrm>
            <a:off x="2286000" y="2514600"/>
            <a:ext cx="4114800" cy="2286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IR cooling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charset="2"/>
              <a:buChar char="à"/>
            </a:pPr>
            <a:r>
              <a:rPr lang="en-US" sz="2400">
                <a:solidFill>
                  <a:srgbClr val="000000"/>
                </a:solidFill>
              </a:rPr>
              <a:t>cold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air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1371600" y="2271713"/>
            <a:ext cx="5641975" cy="2041525"/>
            <a:chOff x="1371600" y="2270984"/>
            <a:chExt cx="5641474" cy="2041876"/>
          </a:xfrm>
        </p:grpSpPr>
        <p:sp>
          <p:nvSpPr>
            <p:cNvPr id="25609" name="Freeform 14"/>
            <p:cNvSpPr>
              <a:spLocks noChangeArrowheads="1"/>
            </p:cNvSpPr>
            <p:nvPr/>
          </p:nvSpPr>
          <p:spPr bwMode="auto">
            <a:xfrm>
              <a:off x="1371600" y="2402751"/>
              <a:ext cx="5641474" cy="797649"/>
            </a:xfrm>
            <a:custGeom>
              <a:avLst/>
              <a:gdLst>
                <a:gd name="T0" fmla="*/ 0 w 6336632"/>
                <a:gd name="T1" fmla="*/ 187158 h 797649"/>
                <a:gd name="T2" fmla="*/ 1578828 w 6336632"/>
                <a:gd name="T3" fmla="*/ 147053 h 797649"/>
                <a:gd name="T4" fmla="*/ 2723211 w 6336632"/>
                <a:gd name="T5" fmla="*/ 788737 h 797649"/>
                <a:gd name="T6" fmla="*/ 3645077 w 6336632"/>
                <a:gd name="T7" fmla="*/ 93579 h 797649"/>
                <a:gd name="T8" fmla="*/ 4906020 w 6336632"/>
                <a:gd name="T9" fmla="*/ 227264 h 797649"/>
                <a:gd name="T10" fmla="*/ 5022578 w 6336632"/>
                <a:gd name="T11" fmla="*/ 240632 h 797649"/>
                <a:gd name="T12" fmla="*/ 5022578 w 6336632"/>
                <a:gd name="T13" fmla="*/ 240632 h 79764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336632"/>
                <a:gd name="T22" fmla="*/ 0 h 797649"/>
                <a:gd name="T23" fmla="*/ 6336632 w 6336632"/>
                <a:gd name="T24" fmla="*/ 797649 h 79764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336632" h="797649">
                  <a:moveTo>
                    <a:pt x="0" y="187158"/>
                  </a:moveTo>
                  <a:cubicBezTo>
                    <a:pt x="709640" y="116974"/>
                    <a:pt x="1419281" y="46790"/>
                    <a:pt x="1991895" y="147053"/>
                  </a:cubicBezTo>
                  <a:cubicBezTo>
                    <a:pt x="2564509" y="247316"/>
                    <a:pt x="3001210" y="797649"/>
                    <a:pt x="3435684" y="788737"/>
                  </a:cubicBezTo>
                  <a:cubicBezTo>
                    <a:pt x="3870158" y="779825"/>
                    <a:pt x="4139755" y="187158"/>
                    <a:pt x="4598737" y="93579"/>
                  </a:cubicBezTo>
                  <a:cubicBezTo>
                    <a:pt x="5057719" y="0"/>
                    <a:pt x="6189579" y="227264"/>
                    <a:pt x="6189579" y="227264"/>
                  </a:cubicBezTo>
                  <a:lnTo>
                    <a:pt x="6336632" y="240632"/>
                  </a:lnTo>
                </a:path>
              </a:pathLst>
            </a:custGeom>
            <a:noFill/>
            <a:ln w="38100">
              <a:solidFill>
                <a:srgbClr val="00009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610" name="TextBox 15"/>
            <p:cNvSpPr txBox="1">
              <a:spLocks noChangeArrowheads="1"/>
            </p:cNvSpPr>
            <p:nvPr/>
          </p:nvSpPr>
          <p:spPr bwMode="auto">
            <a:xfrm rot="-2465824">
              <a:off x="4499059" y="2270984"/>
              <a:ext cx="869048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200 mb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surface</a:t>
              </a:r>
            </a:p>
          </p:txBody>
        </p:sp>
        <p:sp>
          <p:nvSpPr>
            <p:cNvPr id="25611" name="TextBox 9"/>
            <p:cNvSpPr txBox="1">
              <a:spLocks noChangeArrowheads="1"/>
            </p:cNvSpPr>
            <p:nvPr/>
          </p:nvSpPr>
          <p:spPr bwMode="auto">
            <a:xfrm>
              <a:off x="2438400" y="2743200"/>
              <a:ext cx="1981200" cy="15696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90"/>
                  </a:solidFill>
                </a:rPr>
                <a:t>1. 200 mb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90"/>
                  </a:solidFill>
                </a:rPr>
                <a:t>surface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90"/>
                  </a:solidFill>
                </a:rPr>
                <a:t>bulges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90"/>
                  </a:solidFill>
                </a:rPr>
                <a:t>downward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724400"/>
            <a:ext cx="6629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How cooled air sinks and a cool core vortex develops: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the Primitive Equation view. 7 logical steps</a:t>
            </a:r>
          </a:p>
        </p:txBody>
      </p:sp>
      <p:sp>
        <p:nvSpPr>
          <p:cNvPr id="27652" name="Oval 10"/>
          <p:cNvSpPr>
            <a:spLocks noChangeArrowheads="1"/>
          </p:cNvSpPr>
          <p:nvPr/>
        </p:nvSpPr>
        <p:spPr bwMode="auto">
          <a:xfrm>
            <a:off x="2286000" y="2514600"/>
            <a:ext cx="4114800" cy="2286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653" name="Freeform 14"/>
          <p:cNvSpPr>
            <a:spLocks noChangeArrowheads="1"/>
          </p:cNvSpPr>
          <p:nvPr/>
        </p:nvSpPr>
        <p:spPr bwMode="auto">
          <a:xfrm>
            <a:off x="1371600" y="2403475"/>
            <a:ext cx="5641975" cy="796925"/>
          </a:xfrm>
          <a:custGeom>
            <a:avLst/>
            <a:gdLst>
              <a:gd name="T0" fmla="*/ 0 w 6336632"/>
              <a:gd name="T1" fmla="*/ 186988 h 797649"/>
              <a:gd name="T2" fmla="*/ 1578968 w 6336632"/>
              <a:gd name="T3" fmla="*/ 146920 h 797649"/>
              <a:gd name="T4" fmla="*/ 2723453 w 6336632"/>
              <a:gd name="T5" fmla="*/ 788021 h 797649"/>
              <a:gd name="T6" fmla="*/ 3645401 w 6336632"/>
              <a:gd name="T7" fmla="*/ 93494 h 797649"/>
              <a:gd name="T8" fmla="*/ 4906455 w 6336632"/>
              <a:gd name="T9" fmla="*/ 227058 h 797649"/>
              <a:gd name="T10" fmla="*/ 5023024 w 6336632"/>
              <a:gd name="T11" fmla="*/ 240414 h 797649"/>
              <a:gd name="T12" fmla="*/ 5023024 w 6336632"/>
              <a:gd name="T13" fmla="*/ 240414 h 79764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336632"/>
              <a:gd name="T22" fmla="*/ 0 h 797649"/>
              <a:gd name="T23" fmla="*/ 6336632 w 6336632"/>
              <a:gd name="T24" fmla="*/ 797649 h 79764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336632" h="797649">
                <a:moveTo>
                  <a:pt x="0" y="187158"/>
                </a:moveTo>
                <a:cubicBezTo>
                  <a:pt x="709640" y="116974"/>
                  <a:pt x="1419281" y="46790"/>
                  <a:pt x="1991895" y="147053"/>
                </a:cubicBezTo>
                <a:cubicBezTo>
                  <a:pt x="2564509" y="247316"/>
                  <a:pt x="3001210" y="797649"/>
                  <a:pt x="3435684" y="788737"/>
                </a:cubicBezTo>
                <a:cubicBezTo>
                  <a:pt x="3870158" y="779825"/>
                  <a:pt x="4139755" y="187158"/>
                  <a:pt x="4598737" y="93579"/>
                </a:cubicBezTo>
                <a:cubicBezTo>
                  <a:pt x="5057719" y="0"/>
                  <a:pt x="6189579" y="227264"/>
                  <a:pt x="6189579" y="227264"/>
                </a:cubicBezTo>
                <a:lnTo>
                  <a:pt x="6336632" y="240632"/>
                </a:lnTo>
              </a:path>
            </a:pathLst>
          </a:custGeom>
          <a:noFill/>
          <a:ln w="38100">
            <a:solidFill>
              <a:srgbClr val="00009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654" name="Right Arrow 11"/>
          <p:cNvSpPr>
            <a:spLocks noChangeArrowheads="1"/>
          </p:cNvSpPr>
          <p:nvPr/>
        </p:nvSpPr>
        <p:spPr bwMode="auto">
          <a:xfrm flipH="1">
            <a:off x="5410200" y="15240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3.</a:t>
            </a:r>
            <a:r>
              <a:rPr lang="en-US" sz="2000">
                <a:solidFill>
                  <a:srgbClr val="000000"/>
                </a:solidFill>
              </a:rPr>
              <a:t> Mass drawn in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to column</a:t>
            </a:r>
          </a:p>
        </p:txBody>
      </p:sp>
      <p:sp>
        <p:nvSpPr>
          <p:cNvPr id="27655" name="Right Arrow 16"/>
          <p:cNvSpPr>
            <a:spLocks noChangeArrowheads="1"/>
          </p:cNvSpPr>
          <p:nvPr/>
        </p:nvSpPr>
        <p:spPr bwMode="auto">
          <a:xfrm>
            <a:off x="838200" y="1600200"/>
            <a:ext cx="2438400" cy="1447800"/>
          </a:xfrm>
          <a:prstGeom prst="rightArrow">
            <a:avLst>
              <a:gd name="adj1" fmla="val 50000"/>
              <a:gd name="adj2" fmla="val 49996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3.</a:t>
            </a:r>
            <a:r>
              <a:rPr lang="en-US" sz="2000">
                <a:solidFill>
                  <a:srgbClr val="000000"/>
                </a:solidFill>
              </a:rPr>
              <a:t> Mass drawn in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to column</a:t>
            </a:r>
          </a:p>
        </p:txBody>
      </p:sp>
      <p:sp>
        <p:nvSpPr>
          <p:cNvPr id="27656" name="TextBox 22"/>
          <p:cNvSpPr txBox="1">
            <a:spLocks noChangeArrowheads="1"/>
          </p:cNvSpPr>
          <p:nvPr/>
        </p:nvSpPr>
        <p:spPr bwMode="auto">
          <a:xfrm>
            <a:off x="4114800" y="2362200"/>
            <a:ext cx="6096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000090"/>
                </a:solidFill>
              </a:rPr>
              <a:t>L</a:t>
            </a:r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4114800" y="2438400"/>
            <a:ext cx="4876800" cy="2590800"/>
            <a:chOff x="4114800" y="2438400"/>
            <a:chExt cx="4876800" cy="2590800"/>
          </a:xfrm>
        </p:grpSpPr>
        <p:cxnSp>
          <p:nvCxnSpPr>
            <p:cNvPr id="27658" name="Curved Connector 17"/>
            <p:cNvCxnSpPr>
              <a:cxnSpLocks noChangeShapeType="1"/>
            </p:cNvCxnSpPr>
            <p:nvPr/>
          </p:nvCxnSpPr>
          <p:spPr bwMode="auto">
            <a:xfrm rot="10800000" flipV="1">
              <a:off x="4724400" y="2438400"/>
              <a:ext cx="3200400" cy="2438400"/>
            </a:xfrm>
            <a:prstGeom prst="curvedConnector3">
              <a:avLst>
                <a:gd name="adj1" fmla="val 50000"/>
              </a:avLst>
            </a:prstGeom>
            <a:noFill/>
            <a:ln w="57150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sp>
          <p:nvSpPr>
            <p:cNvPr id="27659" name="TextBox 18"/>
            <p:cNvSpPr txBox="1">
              <a:spLocks noChangeArrowheads="1"/>
            </p:cNvSpPr>
            <p:nvPr/>
          </p:nvSpPr>
          <p:spPr bwMode="auto">
            <a:xfrm>
              <a:off x="6400800" y="3124200"/>
              <a:ext cx="2590800" cy="156966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FF0000"/>
                  </a:solidFill>
                </a:rPr>
                <a:t>4. more mass of air in column 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FF0000"/>
                  </a:solidFill>
                </a:rPr>
                <a:t>= higher surface pressure</a:t>
              </a:r>
            </a:p>
          </p:txBody>
        </p:sp>
        <p:sp>
          <p:nvSpPr>
            <p:cNvPr id="27660" name="TextBox 23"/>
            <p:cNvSpPr txBox="1">
              <a:spLocks noChangeArrowheads="1"/>
            </p:cNvSpPr>
            <p:nvPr/>
          </p:nvSpPr>
          <p:spPr bwMode="auto">
            <a:xfrm>
              <a:off x="4114800" y="4198203"/>
              <a:ext cx="114300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4800">
                  <a:solidFill>
                    <a:srgbClr val="FF0000"/>
                  </a:solidFill>
                </a:rPr>
                <a:t>H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724400"/>
            <a:ext cx="6629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How cooled air sinks and a cool core vortex develops: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the Primitive Equation view. 7 logical steps</a:t>
            </a:r>
          </a:p>
        </p:txBody>
      </p:sp>
      <p:sp>
        <p:nvSpPr>
          <p:cNvPr id="29700" name="Oval 10"/>
          <p:cNvSpPr>
            <a:spLocks noChangeArrowheads="1"/>
          </p:cNvSpPr>
          <p:nvPr/>
        </p:nvSpPr>
        <p:spPr bwMode="auto">
          <a:xfrm>
            <a:off x="2286000" y="2514600"/>
            <a:ext cx="4114800" cy="2286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01" name="Freeform 14"/>
          <p:cNvSpPr>
            <a:spLocks noChangeArrowheads="1"/>
          </p:cNvSpPr>
          <p:nvPr/>
        </p:nvSpPr>
        <p:spPr bwMode="auto">
          <a:xfrm>
            <a:off x="1371600" y="2403475"/>
            <a:ext cx="5641975" cy="796925"/>
          </a:xfrm>
          <a:custGeom>
            <a:avLst/>
            <a:gdLst>
              <a:gd name="T0" fmla="*/ 0 w 6336632"/>
              <a:gd name="T1" fmla="*/ 186988 h 797649"/>
              <a:gd name="T2" fmla="*/ 1578968 w 6336632"/>
              <a:gd name="T3" fmla="*/ 146920 h 797649"/>
              <a:gd name="T4" fmla="*/ 2723453 w 6336632"/>
              <a:gd name="T5" fmla="*/ 788021 h 797649"/>
              <a:gd name="T6" fmla="*/ 3645401 w 6336632"/>
              <a:gd name="T7" fmla="*/ 93494 h 797649"/>
              <a:gd name="T8" fmla="*/ 4906455 w 6336632"/>
              <a:gd name="T9" fmla="*/ 227058 h 797649"/>
              <a:gd name="T10" fmla="*/ 5023024 w 6336632"/>
              <a:gd name="T11" fmla="*/ 240414 h 797649"/>
              <a:gd name="T12" fmla="*/ 5023024 w 6336632"/>
              <a:gd name="T13" fmla="*/ 240414 h 79764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336632"/>
              <a:gd name="T22" fmla="*/ 0 h 797649"/>
              <a:gd name="T23" fmla="*/ 6336632 w 6336632"/>
              <a:gd name="T24" fmla="*/ 797649 h 79764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336632" h="797649">
                <a:moveTo>
                  <a:pt x="0" y="187158"/>
                </a:moveTo>
                <a:cubicBezTo>
                  <a:pt x="709640" y="116974"/>
                  <a:pt x="1419281" y="46790"/>
                  <a:pt x="1991895" y="147053"/>
                </a:cubicBezTo>
                <a:cubicBezTo>
                  <a:pt x="2564509" y="247316"/>
                  <a:pt x="3001210" y="797649"/>
                  <a:pt x="3435684" y="788737"/>
                </a:cubicBezTo>
                <a:cubicBezTo>
                  <a:pt x="3870158" y="779825"/>
                  <a:pt x="4139755" y="187158"/>
                  <a:pt x="4598737" y="93579"/>
                </a:cubicBezTo>
                <a:cubicBezTo>
                  <a:pt x="5057719" y="0"/>
                  <a:pt x="6189579" y="227264"/>
                  <a:pt x="6189579" y="227264"/>
                </a:cubicBezTo>
                <a:lnTo>
                  <a:pt x="6336632" y="240632"/>
                </a:lnTo>
              </a:path>
            </a:pathLst>
          </a:custGeom>
          <a:noFill/>
          <a:ln w="38100">
            <a:solidFill>
              <a:srgbClr val="00009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02" name="Right Arrow 11"/>
          <p:cNvSpPr>
            <a:spLocks noChangeArrowheads="1"/>
          </p:cNvSpPr>
          <p:nvPr/>
        </p:nvSpPr>
        <p:spPr bwMode="auto">
          <a:xfrm flipH="1">
            <a:off x="5410200" y="15240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29703" name="Right Arrow 16"/>
          <p:cNvSpPr>
            <a:spLocks noChangeArrowheads="1"/>
          </p:cNvSpPr>
          <p:nvPr/>
        </p:nvSpPr>
        <p:spPr bwMode="auto">
          <a:xfrm>
            <a:off x="838200" y="1600200"/>
            <a:ext cx="2438400" cy="1447800"/>
          </a:xfrm>
          <a:prstGeom prst="rightArrow">
            <a:avLst>
              <a:gd name="adj1" fmla="val 50000"/>
              <a:gd name="adj2" fmla="val 49996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29704" name="TextBox 22"/>
          <p:cNvSpPr txBox="1">
            <a:spLocks noChangeArrowheads="1"/>
          </p:cNvSpPr>
          <p:nvPr/>
        </p:nvSpPr>
        <p:spPr bwMode="auto">
          <a:xfrm>
            <a:off x="4114800" y="2362200"/>
            <a:ext cx="6096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000090"/>
                </a:solidFill>
              </a:rPr>
              <a:t>L</a:t>
            </a:r>
          </a:p>
        </p:txBody>
      </p:sp>
      <p:sp>
        <p:nvSpPr>
          <p:cNvPr id="16" name="Down Arrow 15"/>
          <p:cNvSpPr>
            <a:spLocks noChangeArrowheads="1"/>
          </p:cNvSpPr>
          <p:nvPr/>
        </p:nvSpPr>
        <p:spPr bwMode="auto">
          <a:xfrm>
            <a:off x="3352800" y="3124200"/>
            <a:ext cx="2057400" cy="1371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FF0000"/>
                </a:solidFill>
              </a:rPr>
              <a:t>6. Cold air sinks</a:t>
            </a:r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1143000" y="3886200"/>
            <a:ext cx="7010400" cy="1524000"/>
            <a:chOff x="1143000" y="3886200"/>
            <a:chExt cx="7010400" cy="1524000"/>
          </a:xfrm>
        </p:grpSpPr>
        <p:sp>
          <p:nvSpPr>
            <p:cNvPr id="29708" name="Right Arrow 19"/>
            <p:cNvSpPr>
              <a:spLocks noChangeArrowheads="1"/>
            </p:cNvSpPr>
            <p:nvPr/>
          </p:nvSpPr>
          <p:spPr bwMode="auto">
            <a:xfrm>
              <a:off x="5181600" y="3886200"/>
              <a:ext cx="2971800" cy="1447800"/>
            </a:xfrm>
            <a:prstGeom prst="rightArrow">
              <a:avLst>
                <a:gd name="adj1" fmla="val 50000"/>
                <a:gd name="adj2" fmla="val 49995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00000"/>
                  </a:solidFill>
                </a:rPr>
                <a:t>5. Air accelerates 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00000"/>
                  </a:solidFill>
                </a:rPr>
                <a:t>due to PGF</a:t>
              </a:r>
            </a:p>
          </p:txBody>
        </p:sp>
        <p:sp>
          <p:nvSpPr>
            <p:cNvPr id="29709" name="Right Arrow 20"/>
            <p:cNvSpPr>
              <a:spLocks noChangeArrowheads="1"/>
            </p:cNvSpPr>
            <p:nvPr/>
          </p:nvSpPr>
          <p:spPr bwMode="auto">
            <a:xfrm flipH="1">
              <a:off x="1143000" y="3962400"/>
              <a:ext cx="2590800" cy="1447800"/>
            </a:xfrm>
            <a:prstGeom prst="rightArrow">
              <a:avLst>
                <a:gd name="adj1" fmla="val 50000"/>
                <a:gd name="adj2" fmla="val 4999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00000"/>
                  </a:solidFill>
                </a:rPr>
                <a:t>5. Air accelerates 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00000"/>
                  </a:solidFill>
                </a:rPr>
                <a:t>due to PGF</a:t>
              </a:r>
            </a:p>
          </p:txBody>
        </p:sp>
      </p:grpSp>
      <p:sp>
        <p:nvSpPr>
          <p:cNvPr id="29707" name="TextBox 21"/>
          <p:cNvSpPr txBox="1">
            <a:spLocks noChangeArrowheads="1"/>
          </p:cNvSpPr>
          <p:nvPr/>
        </p:nvSpPr>
        <p:spPr bwMode="auto">
          <a:xfrm>
            <a:off x="3810000" y="4275138"/>
            <a:ext cx="11430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FF0000"/>
                </a:solidFill>
              </a:rPr>
              <a:t>H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724400"/>
            <a:ext cx="6629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7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How cooled air sinks and a cool core vortex develops: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ahoma" charset="0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7. Coriolis force turns the winds</a:t>
            </a:r>
          </a:p>
        </p:txBody>
      </p:sp>
      <p:sp>
        <p:nvSpPr>
          <p:cNvPr id="31748" name="Oval 10"/>
          <p:cNvSpPr>
            <a:spLocks noChangeArrowheads="1"/>
          </p:cNvSpPr>
          <p:nvPr/>
        </p:nvSpPr>
        <p:spPr bwMode="auto">
          <a:xfrm>
            <a:off x="2286000" y="2514600"/>
            <a:ext cx="4114800" cy="2286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1749" name="Right Arrow 11"/>
          <p:cNvSpPr>
            <a:spLocks noChangeArrowheads="1"/>
          </p:cNvSpPr>
          <p:nvPr/>
        </p:nvSpPr>
        <p:spPr bwMode="auto">
          <a:xfrm flipH="1">
            <a:off x="5410200" y="15240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31750" name="Right Arrow 16"/>
          <p:cNvSpPr>
            <a:spLocks noChangeArrowheads="1"/>
          </p:cNvSpPr>
          <p:nvPr/>
        </p:nvSpPr>
        <p:spPr bwMode="auto">
          <a:xfrm>
            <a:off x="914400" y="16002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grpSp>
        <p:nvGrpSpPr>
          <p:cNvPr id="2" name="Group 24"/>
          <p:cNvGrpSpPr/>
          <p:nvPr/>
        </p:nvGrpSpPr>
        <p:grpSpPr>
          <a:xfrm>
            <a:off x="1143000" y="3886200"/>
            <a:ext cx="6705600" cy="1524000"/>
            <a:chOff x="1143000" y="3886200"/>
            <a:chExt cx="7010400" cy="1524000"/>
          </a:xfrm>
          <a:solidFill>
            <a:srgbClr val="0000FF"/>
          </a:solidFill>
        </p:grpSpPr>
        <p:sp>
          <p:nvSpPr>
            <p:cNvPr id="20" name="Right Arrow 19"/>
            <p:cNvSpPr>
              <a:spLocks noChangeArrowheads="1"/>
            </p:cNvSpPr>
            <p:nvPr/>
          </p:nvSpPr>
          <p:spPr bwMode="auto">
            <a:xfrm>
              <a:off x="5181600" y="3886200"/>
              <a:ext cx="2971800" cy="1447800"/>
            </a:xfrm>
            <a:prstGeom prst="rightArrow">
              <a:avLst>
                <a:gd name="adj1" fmla="val 50000"/>
                <a:gd name="adj2" fmla="val 49995"/>
              </a:avLst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b="1" dirty="0">
                <a:solidFill>
                  <a:srgbClr val="000000"/>
                </a:solidFill>
              </a:endParaRPr>
            </a:p>
          </p:txBody>
        </p:sp>
        <p:sp>
          <p:nvSpPr>
            <p:cNvPr id="21" name="Right Arrow 20"/>
            <p:cNvSpPr>
              <a:spLocks noChangeArrowheads="1"/>
            </p:cNvSpPr>
            <p:nvPr/>
          </p:nvSpPr>
          <p:spPr bwMode="auto">
            <a:xfrm flipH="1">
              <a:off x="1143000" y="3962400"/>
              <a:ext cx="2590800" cy="1447800"/>
            </a:xfrm>
            <a:prstGeom prst="rightArrow">
              <a:avLst>
                <a:gd name="adj1" fmla="val 50000"/>
                <a:gd name="adj2" fmla="val 49995"/>
              </a:avLst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b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31752" name="TextBox 21"/>
          <p:cNvSpPr txBox="1">
            <a:spLocks noChangeArrowheads="1"/>
          </p:cNvSpPr>
          <p:nvPr/>
        </p:nvSpPr>
        <p:spPr bwMode="auto">
          <a:xfrm>
            <a:off x="3810000" y="4275138"/>
            <a:ext cx="11430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29" name="Oval 28"/>
          <p:cNvSpPr>
            <a:spLocks noChangeArrowheads="1"/>
          </p:cNvSpPr>
          <p:nvPr/>
        </p:nvSpPr>
        <p:spPr bwMode="auto">
          <a:xfrm>
            <a:off x="2514600" y="2514600"/>
            <a:ext cx="3657600" cy="2057400"/>
          </a:xfrm>
          <a:prstGeom prst="ellipse">
            <a:avLst/>
          </a:prstGeom>
          <a:solidFill>
            <a:srgbClr val="3366FF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00"/>
                </a:solidFill>
              </a:rPr>
              <a:t>Cool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00"/>
                </a:solidFill>
              </a:rPr>
              <a:t>core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00"/>
                </a:solidFill>
              </a:rPr>
              <a:t>Vortex</a:t>
            </a:r>
          </a:p>
        </p:txBody>
      </p:sp>
      <p:grpSp>
        <p:nvGrpSpPr>
          <p:cNvPr id="3" name="Group 24"/>
          <p:cNvGrpSpPr>
            <a:grpSpLocks/>
          </p:cNvGrpSpPr>
          <p:nvPr/>
        </p:nvGrpSpPr>
        <p:grpSpPr bwMode="auto">
          <a:xfrm flipH="1">
            <a:off x="2133600" y="4114800"/>
            <a:ext cx="4724400" cy="1066800"/>
            <a:chOff x="3352800" y="4114800"/>
            <a:chExt cx="2286000" cy="1295400"/>
          </a:xfrm>
        </p:grpSpPr>
        <p:sp>
          <p:nvSpPr>
            <p:cNvPr id="31760" name="Rectangle 25"/>
            <p:cNvSpPr>
              <a:spLocks noChangeArrowheads="1"/>
            </p:cNvSpPr>
            <p:nvPr/>
          </p:nvSpPr>
          <p:spPr bwMode="auto">
            <a:xfrm>
              <a:off x="3352800" y="4114800"/>
              <a:ext cx="2286000" cy="1295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1761" name="Curved Up Arrow 26"/>
            <p:cNvSpPr>
              <a:spLocks noChangeArrowheads="1"/>
            </p:cNvSpPr>
            <p:nvPr/>
          </p:nvSpPr>
          <p:spPr bwMode="auto">
            <a:xfrm>
              <a:off x="3505200" y="4800600"/>
              <a:ext cx="2133600" cy="609600"/>
            </a:xfrm>
            <a:prstGeom prst="curvedUp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CYCLONIC</a:t>
              </a:r>
            </a:p>
          </p:txBody>
        </p:sp>
        <p:sp>
          <p:nvSpPr>
            <p:cNvPr id="31762" name="Curved Down Arrow 27"/>
            <p:cNvSpPr>
              <a:spLocks noChangeArrowheads="1"/>
            </p:cNvSpPr>
            <p:nvPr/>
          </p:nvSpPr>
          <p:spPr bwMode="auto">
            <a:xfrm flipH="1">
              <a:off x="3429000" y="4191000"/>
              <a:ext cx="2133600" cy="609600"/>
            </a:xfrm>
            <a:prstGeom prst="curvedDown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ANTI</a:t>
              </a:r>
            </a:p>
          </p:txBody>
        </p:sp>
      </p:grpSp>
      <p:sp>
        <p:nvSpPr>
          <p:cNvPr id="31755" name="Rectangle 33"/>
          <p:cNvSpPr>
            <a:spLocks noChangeArrowheads="1"/>
          </p:cNvSpPr>
          <p:nvPr/>
        </p:nvSpPr>
        <p:spPr bwMode="auto">
          <a:xfrm>
            <a:off x="4121150" y="1828800"/>
            <a:ext cx="52705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000090"/>
                </a:solidFill>
              </a:rPr>
              <a:t>L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2743200" y="1828800"/>
            <a:ext cx="3314700" cy="1066800"/>
            <a:chOff x="3429000" y="4114800"/>
            <a:chExt cx="2209800" cy="1295400"/>
          </a:xfrm>
        </p:grpSpPr>
        <p:sp>
          <p:nvSpPr>
            <p:cNvPr id="31757" name="Rectangle 17"/>
            <p:cNvSpPr>
              <a:spLocks noChangeArrowheads="1"/>
            </p:cNvSpPr>
            <p:nvPr/>
          </p:nvSpPr>
          <p:spPr bwMode="auto">
            <a:xfrm>
              <a:off x="3454400" y="4114800"/>
              <a:ext cx="2057400" cy="1295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1758" name="Curved Up Arrow 18"/>
            <p:cNvSpPr>
              <a:spLocks noChangeArrowheads="1"/>
            </p:cNvSpPr>
            <p:nvPr/>
          </p:nvSpPr>
          <p:spPr bwMode="auto">
            <a:xfrm>
              <a:off x="3505200" y="4800600"/>
              <a:ext cx="2133600" cy="609600"/>
            </a:xfrm>
            <a:prstGeom prst="curvedUp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FLOW</a:t>
              </a:r>
            </a:p>
          </p:txBody>
        </p:sp>
        <p:sp>
          <p:nvSpPr>
            <p:cNvPr id="31759" name="Curved Down Arrow 23"/>
            <p:cNvSpPr>
              <a:spLocks noChangeArrowheads="1"/>
            </p:cNvSpPr>
            <p:nvPr/>
          </p:nvSpPr>
          <p:spPr bwMode="auto">
            <a:xfrm flipH="1">
              <a:off x="3429000" y="4191000"/>
              <a:ext cx="2133600" cy="609600"/>
            </a:xfrm>
            <a:prstGeom prst="curvedDown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CYCLONIC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3D685-F818-964E-A405-9142CAF5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Calculus of fields </a:t>
            </a:r>
            <a:r>
              <a:rPr lang="en-US" i="1" dirty="0"/>
              <a:t>in space-time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3BCC3-7B9F-DB4D-BB42-E1117036A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 is special</a:t>
            </a:r>
          </a:p>
          <a:p>
            <a:r>
              <a:rPr lang="en-US" dirty="0"/>
              <a:t>moving frame of reference </a:t>
            </a:r>
            <a:r>
              <a:rPr lang="en-US" dirty="0" err="1"/>
              <a:t>x</a:t>
            </a:r>
            <a:r>
              <a:rPr lang="en-US" baseline="-25000" dirty="0" err="1"/>
              <a:t>r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t only</a:t>
            </a:r>
            <a:r>
              <a:rPr lang="en-US" dirty="0"/>
              <a:t>), </a:t>
            </a:r>
            <a:r>
              <a:rPr lang="en-US" dirty="0" err="1"/>
              <a:t>y</a:t>
            </a:r>
            <a:r>
              <a:rPr lang="en-US" baseline="-25000" dirty="0" err="1"/>
              <a:t>r</a:t>
            </a:r>
            <a:r>
              <a:rPr lang="en-US" dirty="0"/>
              <a:t>(t), </a:t>
            </a:r>
            <a:r>
              <a:rPr lang="en-US" dirty="0" err="1"/>
              <a:t>z</a:t>
            </a:r>
            <a:r>
              <a:rPr lang="en-US" baseline="-25000" dirty="0" err="1"/>
              <a:t>r</a:t>
            </a:r>
            <a:r>
              <a:rPr lang="en-US" dirty="0"/>
              <a:t>(t)</a:t>
            </a:r>
          </a:p>
          <a:p>
            <a:r>
              <a:rPr lang="en-US" dirty="0"/>
              <a:t>Chain rule: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/>
              <a:t>T/</a:t>
            </a: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/>
              <a:t>t = </a:t>
            </a:r>
            <a:r>
              <a:rPr lang="en-US" dirty="0">
                <a:solidFill>
                  <a:srgbClr val="7030A0"/>
                </a:solidFill>
              </a:rPr>
              <a:t>∂</a:t>
            </a:r>
            <a:r>
              <a:rPr lang="en-US" dirty="0"/>
              <a:t>T/</a:t>
            </a:r>
            <a:r>
              <a:rPr lang="en-US" dirty="0">
                <a:solidFill>
                  <a:srgbClr val="7030A0"/>
                </a:solidFill>
              </a:rPr>
              <a:t>∂</a:t>
            </a:r>
            <a:r>
              <a:rPr lang="en-US" dirty="0"/>
              <a:t>t + ∂T/∂x (</a:t>
            </a:r>
            <a:r>
              <a:rPr lang="en-US" dirty="0" err="1">
                <a:solidFill>
                  <a:srgbClr val="FF0000"/>
                </a:solidFill>
              </a:rPr>
              <a:t>dx</a:t>
            </a:r>
            <a:r>
              <a:rPr lang="en-US" baseline="-25000" dirty="0" err="1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FF0000"/>
                </a:solidFill>
              </a:rPr>
              <a:t>/dt</a:t>
            </a:r>
            <a:r>
              <a:rPr lang="en-US" dirty="0"/>
              <a:t>) + … </a:t>
            </a:r>
          </a:p>
          <a:p>
            <a:pPr marL="457200" lvl="1" indent="0">
              <a:buNone/>
            </a:pPr>
            <a:r>
              <a:rPr lang="en-US" dirty="0"/>
              <a:t>If reference frame follows fluid motion, </a:t>
            </a:r>
            <a:r>
              <a:rPr lang="en-US" dirty="0" err="1">
                <a:solidFill>
                  <a:srgbClr val="FF0000"/>
                </a:solidFill>
              </a:rPr>
              <a:t>dx</a:t>
            </a:r>
            <a:r>
              <a:rPr lang="en-US" baseline="-25000" dirty="0" err="1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FF0000"/>
                </a:solidFill>
              </a:rPr>
              <a:t>/dt = u</a:t>
            </a:r>
          </a:p>
          <a:p>
            <a:pPr lvl="2"/>
            <a:endParaRPr lang="en-US" dirty="0">
              <a:solidFill>
                <a:srgbClr val="00B050"/>
              </a:solidFill>
            </a:endParaRPr>
          </a:p>
          <a:p>
            <a:pPr lvl="2"/>
            <a:r>
              <a:rPr lang="en-US" dirty="0">
                <a:solidFill>
                  <a:srgbClr val="00B050"/>
                </a:solidFill>
              </a:rPr>
              <a:t>but also used for </a:t>
            </a:r>
            <a:r>
              <a:rPr lang="en-US" i="1" dirty="0">
                <a:solidFill>
                  <a:srgbClr val="00B050"/>
                </a:solidFill>
              </a:rPr>
              <a:t>time series measured by moving ship</a:t>
            </a:r>
          </a:p>
        </p:txBody>
      </p:sp>
    </p:spTree>
    <p:extLst>
      <p:ext uri="{BB962C8B-B14F-4D97-AF65-F5344CB8AC3E}">
        <p14:creationId xmlns:p14="http://schemas.microsoft.com/office/powerpoint/2010/main" val="41673743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724400"/>
            <a:ext cx="6629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0" y="304800"/>
            <a:ext cx="914400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The geostrophically balanced polar vortex: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The Coriolis force on the westerly jet stream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prevents cold pool of Arctic air from sinking down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and covering the whole Northern Hemisphere</a:t>
            </a:r>
          </a:p>
        </p:txBody>
      </p:sp>
      <p:sp>
        <p:nvSpPr>
          <p:cNvPr id="33796" name="Oval 28"/>
          <p:cNvSpPr>
            <a:spLocks noChangeArrowheads="1"/>
          </p:cNvSpPr>
          <p:nvPr/>
        </p:nvSpPr>
        <p:spPr bwMode="auto">
          <a:xfrm>
            <a:off x="2362200" y="2667000"/>
            <a:ext cx="4038600" cy="2133600"/>
          </a:xfrm>
          <a:prstGeom prst="ellipse">
            <a:avLst/>
          </a:prstGeom>
          <a:solidFill>
            <a:srgbClr val="3366FF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00"/>
                </a:solidFill>
              </a:rPr>
              <a:t>Heavy cold air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00"/>
                </a:solidFill>
              </a:rPr>
              <a:t>would like to sink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00"/>
                </a:solidFill>
              </a:rPr>
              <a:t>if it could</a:t>
            </a:r>
          </a:p>
        </p:txBody>
      </p:sp>
      <p:sp>
        <p:nvSpPr>
          <p:cNvPr id="33797" name="Curved Up Arrow 26"/>
          <p:cNvSpPr>
            <a:spLocks noChangeArrowheads="1"/>
          </p:cNvSpPr>
          <p:nvPr/>
        </p:nvSpPr>
        <p:spPr bwMode="auto">
          <a:xfrm flipH="1">
            <a:off x="2133600" y="4679950"/>
            <a:ext cx="4410075" cy="501650"/>
          </a:xfrm>
          <a:prstGeom prst="curvedUpArrow">
            <a:avLst>
              <a:gd name="adj1" fmla="val 24990"/>
              <a:gd name="adj2" fmla="val 50061"/>
              <a:gd name="adj3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33798" name="Curved Down Arrow 27"/>
          <p:cNvSpPr>
            <a:spLocks noChangeArrowheads="1"/>
          </p:cNvSpPr>
          <p:nvPr/>
        </p:nvSpPr>
        <p:spPr bwMode="auto">
          <a:xfrm>
            <a:off x="2290763" y="4178300"/>
            <a:ext cx="4410075" cy="501650"/>
          </a:xfrm>
          <a:prstGeom prst="curvedDownArrow">
            <a:avLst>
              <a:gd name="adj1" fmla="val 24990"/>
              <a:gd name="adj2" fmla="val 50061"/>
              <a:gd name="adj3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33799" name="Rectangle 33"/>
          <p:cNvSpPr>
            <a:spLocks noChangeArrowheads="1"/>
          </p:cNvSpPr>
          <p:nvPr/>
        </p:nvSpPr>
        <p:spPr bwMode="auto">
          <a:xfrm>
            <a:off x="4121150" y="1828800"/>
            <a:ext cx="52705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000090"/>
                </a:solidFill>
              </a:rPr>
              <a:t>L</a:t>
            </a: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3800" name="Curved Up Arrow 18"/>
          <p:cNvSpPr>
            <a:spLocks noChangeArrowheads="1"/>
          </p:cNvSpPr>
          <p:nvPr/>
        </p:nvSpPr>
        <p:spPr bwMode="auto">
          <a:xfrm>
            <a:off x="2857500" y="2393950"/>
            <a:ext cx="3200400" cy="501650"/>
          </a:xfrm>
          <a:prstGeom prst="curvedUpArrow">
            <a:avLst>
              <a:gd name="adj1" fmla="val 25046"/>
              <a:gd name="adj2" fmla="val 50034"/>
              <a:gd name="adj3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33801" name="Curved Down Arrow 23"/>
          <p:cNvSpPr>
            <a:spLocks noChangeArrowheads="1"/>
          </p:cNvSpPr>
          <p:nvPr/>
        </p:nvSpPr>
        <p:spPr bwMode="auto">
          <a:xfrm flipH="1">
            <a:off x="2743200" y="1892300"/>
            <a:ext cx="3200400" cy="501650"/>
          </a:xfrm>
          <a:prstGeom prst="curvedDownArrow">
            <a:avLst>
              <a:gd name="adj1" fmla="val 25046"/>
              <a:gd name="adj2" fmla="val 50034"/>
              <a:gd name="adj3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33802" name="TextBox 21"/>
          <p:cNvSpPr txBox="1">
            <a:spLocks noChangeArrowheads="1"/>
          </p:cNvSpPr>
          <p:nvPr/>
        </p:nvSpPr>
        <p:spPr bwMode="auto">
          <a:xfrm>
            <a:off x="3810000" y="4275138"/>
            <a:ext cx="11430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33803" name="Notched Right Arrow 22"/>
          <p:cNvSpPr>
            <a:spLocks noChangeArrowheads="1"/>
          </p:cNvSpPr>
          <p:nvPr/>
        </p:nvSpPr>
        <p:spPr bwMode="auto">
          <a:xfrm>
            <a:off x="2984500" y="1981200"/>
            <a:ext cx="977900" cy="685800"/>
          </a:xfrm>
          <a:prstGeom prst="notchedRightArrow">
            <a:avLst>
              <a:gd name="adj1" fmla="val 50000"/>
              <a:gd name="adj2" fmla="val 4997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PGF</a:t>
            </a:r>
          </a:p>
        </p:txBody>
      </p:sp>
      <p:sp>
        <p:nvSpPr>
          <p:cNvPr id="33804" name="Notched Right Arrow 24"/>
          <p:cNvSpPr>
            <a:spLocks noChangeArrowheads="1"/>
          </p:cNvSpPr>
          <p:nvPr/>
        </p:nvSpPr>
        <p:spPr bwMode="auto">
          <a:xfrm>
            <a:off x="5956300" y="2057400"/>
            <a:ext cx="977900" cy="685800"/>
          </a:xfrm>
          <a:prstGeom prst="notchedRightArrow">
            <a:avLst>
              <a:gd name="adj1" fmla="val 50000"/>
              <a:gd name="adj2" fmla="val 4997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Cor</a:t>
            </a:r>
          </a:p>
        </p:txBody>
      </p:sp>
      <p:sp>
        <p:nvSpPr>
          <p:cNvPr id="33805" name="Notched Right Arrow 29"/>
          <p:cNvSpPr>
            <a:spLocks noChangeArrowheads="1"/>
          </p:cNvSpPr>
          <p:nvPr/>
        </p:nvSpPr>
        <p:spPr bwMode="auto">
          <a:xfrm flipH="1">
            <a:off x="1905000" y="1981200"/>
            <a:ext cx="977900" cy="685800"/>
          </a:xfrm>
          <a:prstGeom prst="notchedRightArrow">
            <a:avLst>
              <a:gd name="adj1" fmla="val 50000"/>
              <a:gd name="adj2" fmla="val 4997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Cor.</a:t>
            </a:r>
          </a:p>
        </p:txBody>
      </p:sp>
      <p:sp>
        <p:nvSpPr>
          <p:cNvPr id="33806" name="Notched Right Arrow 30"/>
          <p:cNvSpPr>
            <a:spLocks noChangeArrowheads="1"/>
          </p:cNvSpPr>
          <p:nvPr/>
        </p:nvSpPr>
        <p:spPr bwMode="auto">
          <a:xfrm flipH="1">
            <a:off x="4876800" y="2057400"/>
            <a:ext cx="977900" cy="685800"/>
          </a:xfrm>
          <a:prstGeom prst="notchedRightArrow">
            <a:avLst>
              <a:gd name="adj1" fmla="val 50000"/>
              <a:gd name="adj2" fmla="val 4997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PGF</a:t>
            </a:r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Polar vortex is unstable: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27597"/>
            <a:ext cx="3633131" cy="6030403"/>
          </a:xfrm>
        </p:spPr>
        <p:txBody>
          <a:bodyPr/>
          <a:lstStyle/>
          <a:p>
            <a:r>
              <a:rPr lang="en-US"/>
              <a:t>Jet stream develops Rossby waves. </a:t>
            </a:r>
          </a:p>
          <a:p>
            <a:r>
              <a:rPr lang="en-US"/>
              <a:t>These break </a:t>
            </a:r>
          </a:p>
          <a:p>
            <a:pPr lvl="1"/>
            <a:r>
              <a:rPr lang="en-US"/>
              <a:t>(like surf). </a:t>
            </a:r>
          </a:p>
          <a:p>
            <a:r>
              <a:rPr lang="en-US"/>
              <a:t>Rossby wave troughs (or cutoff bits of the cold-core polar vortex) are midlat. storms</a:t>
            </a:r>
          </a:p>
          <a:p>
            <a:r>
              <a:rPr lang="en-US"/>
              <a:t>They make clouds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131" y="1600200"/>
            <a:ext cx="5510869" cy="493169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A6889-6B0C-E347-8B31-B33D78E61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III: Rhetoric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16EC8-6292-CC4A-8F77-8CC28367F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Logic</a:t>
            </a:r>
            <a:r>
              <a:rPr lang="en-US" dirty="0"/>
              <a:t> was the combination of </a:t>
            </a:r>
            <a:r>
              <a:rPr lang="en-US" dirty="0">
                <a:solidFill>
                  <a:srgbClr val="FF0000"/>
                </a:solidFill>
              </a:rPr>
              <a:t>Grammar</a:t>
            </a:r>
            <a:r>
              <a:rPr lang="en-US" dirty="0"/>
              <a:t> elements (basic ideas and terms). 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Rhetoric</a:t>
            </a:r>
            <a:r>
              <a:rPr lang="en-US" dirty="0"/>
              <a:t> is the further stringing together of such logical sets of firm principles </a:t>
            </a:r>
            <a:r>
              <a:rPr lang="en-US" i="1" dirty="0">
                <a:solidFill>
                  <a:srgbClr val="FF0000"/>
                </a:solidFill>
              </a:rPr>
              <a:t>for a strategic purpose</a:t>
            </a:r>
          </a:p>
          <a:p>
            <a:endParaRPr lang="en-US" i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8868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F0267-C9D6-D041-9A15-389DC2EF8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Dividing the flow into parts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EC6E35-6FFB-3B43-999D-C639C4384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74" y="2614683"/>
            <a:ext cx="7759700" cy="40386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2927BA-3BB8-C640-A1BF-A90FCADF4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55594"/>
            <a:ext cx="8229600" cy="5172502"/>
          </a:xfrm>
        </p:spPr>
        <p:txBody>
          <a:bodyPr>
            <a:normAutofit/>
          </a:bodyPr>
          <a:lstStyle/>
          <a:p>
            <a:r>
              <a:rPr lang="en-US" dirty="0"/>
              <a:t>We saw that whole vector fields can be decomposed. </a:t>
            </a:r>
            <a:endParaRPr lang="en-US" i="1" dirty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5271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D18E7-1DCB-174B-81A0-E30E7883F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decompositions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29FB4-49C8-BB43-9C48-C6DE160F8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Rotational plus divergent flows</a:t>
            </a:r>
          </a:p>
          <a:p>
            <a:endParaRPr lang="en-US" dirty="0"/>
          </a:p>
          <a:p>
            <a:r>
              <a:rPr lang="en-US" dirty="0"/>
              <a:t>Large-scale plus small-scale </a:t>
            </a:r>
          </a:p>
          <a:p>
            <a:endParaRPr lang="en-US" dirty="0"/>
          </a:p>
          <a:p>
            <a:r>
              <a:rPr lang="en-US" dirty="0"/>
              <a:t>Climate mean plus variable weather </a:t>
            </a:r>
          </a:p>
          <a:p>
            <a:endParaRPr lang="en-US" dirty="0"/>
          </a:p>
          <a:p>
            <a:r>
              <a:rPr lang="en-US" dirty="0"/>
              <a:t>Forced change plus natural variability </a:t>
            </a:r>
          </a:p>
          <a:p>
            <a:pPr lvl="1"/>
            <a:r>
              <a:rPr lang="en-US" dirty="0"/>
              <a:t>(forced and free solutions to diff. </a:t>
            </a:r>
            <a:r>
              <a:rPr lang="en-US" dirty="0" err="1"/>
              <a:t>eqs</a:t>
            </a:r>
            <a:r>
              <a:rPr lang="en-US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2789975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F0267-C9D6-D041-9A15-389DC2EF8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Dividing the flow into parts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2FC36-20F6-6742-AD5F-D14FE1140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55594"/>
            <a:ext cx="8229600" cy="517250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saw that whole vector fields can be decomposed. Other decompositions:</a:t>
            </a:r>
          </a:p>
          <a:p>
            <a:endParaRPr lang="en-US" dirty="0"/>
          </a:p>
          <a:p>
            <a:r>
              <a:rPr lang="en-US" u="sng" dirty="0"/>
              <a:t>Primary plus Secondary</a:t>
            </a:r>
            <a:r>
              <a:rPr lang="en-US" dirty="0"/>
              <a:t>: </a:t>
            </a:r>
            <a:r>
              <a:rPr lang="en-US" i="1" dirty="0">
                <a:solidFill>
                  <a:srgbClr val="FF0000"/>
                </a:solidFill>
              </a:rPr>
              <a:t>why?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Secondary may be </a:t>
            </a:r>
            <a:r>
              <a:rPr lang="en-US" dirty="0">
                <a:solidFill>
                  <a:srgbClr val="FF0000"/>
                </a:solidFill>
              </a:rPr>
              <a:t>smaller </a:t>
            </a:r>
            <a:r>
              <a:rPr lang="en-US" dirty="0">
                <a:solidFill>
                  <a:srgbClr val="7030A0"/>
                </a:solidFill>
              </a:rPr>
              <a:t>in magnitude</a:t>
            </a:r>
            <a:endParaRPr lang="en-US" dirty="0">
              <a:solidFill>
                <a:srgbClr val="FF0000"/>
              </a:solidFill>
            </a:endParaRPr>
          </a:p>
          <a:p>
            <a:pPr lvl="2"/>
            <a:r>
              <a:rPr lang="en-US" i="1" dirty="0"/>
              <a:t>linearizable, </a:t>
            </a:r>
            <a:r>
              <a:rPr lang="en-US" dirty="0"/>
              <a:t>dynamics becomes tractable (Ro waves)</a:t>
            </a:r>
          </a:p>
          <a:p>
            <a:pPr lvl="1"/>
            <a:r>
              <a:rPr lang="en-US" dirty="0"/>
              <a:t>Secondary may be </a:t>
            </a:r>
            <a:r>
              <a:rPr lang="en-US" dirty="0">
                <a:solidFill>
                  <a:srgbClr val="FF0000"/>
                </a:solidFill>
              </a:rPr>
              <a:t>smaller </a:t>
            </a:r>
            <a:r>
              <a:rPr lang="en-US" dirty="0">
                <a:solidFill>
                  <a:srgbClr val="7030A0"/>
                </a:solidFill>
              </a:rPr>
              <a:t>in scale</a:t>
            </a:r>
            <a:endParaRPr lang="en-US" i="1" dirty="0">
              <a:solidFill>
                <a:srgbClr val="FF0000"/>
              </a:solidFill>
            </a:endParaRPr>
          </a:p>
          <a:p>
            <a:pPr lvl="2"/>
            <a:r>
              <a:rPr lang="en-US" dirty="0"/>
              <a:t>maybe we only want its stats, like a </a:t>
            </a:r>
            <a:r>
              <a:rPr lang="en-US" i="1" dirty="0"/>
              <a:t>turbulent eddy flux</a:t>
            </a:r>
          </a:p>
          <a:p>
            <a:pPr lvl="1"/>
            <a:r>
              <a:rPr lang="en-US" dirty="0"/>
              <a:t>Secondary may be </a:t>
            </a:r>
            <a:r>
              <a:rPr lang="en-US" i="1" dirty="0">
                <a:solidFill>
                  <a:srgbClr val="FF0000"/>
                </a:solidFill>
              </a:rPr>
              <a:t>especially important </a:t>
            </a:r>
          </a:p>
          <a:p>
            <a:pPr lvl="4"/>
            <a:r>
              <a:rPr lang="en-US" i="1" u="sng" dirty="0"/>
              <a:t>engine driving the balanced flywheel</a:t>
            </a:r>
            <a:r>
              <a:rPr lang="en-US" i="1" dirty="0"/>
              <a:t>, for instance</a:t>
            </a:r>
          </a:p>
          <a:p>
            <a:pPr lvl="4"/>
            <a:r>
              <a:rPr lang="en-US" i="1" dirty="0"/>
              <a:t>or</a:t>
            </a:r>
            <a:r>
              <a:rPr lang="en-US" i="1" u="sng" dirty="0"/>
              <a:t> maintainer of the balance approximation’s validity</a:t>
            </a:r>
            <a:endParaRPr lang="en-US" i="1" dirty="0"/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8550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F0267-C9D6-D041-9A15-389DC2EF8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Dividing the flow into parts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2FC36-20F6-6742-AD5F-D14FE1140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73958"/>
            <a:ext cx="8229600" cy="465220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Primary plus Secondary: examples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Time mean </a:t>
            </a:r>
            <a:r>
              <a:rPr lang="en-US" dirty="0"/>
              <a:t>(climatology) plus </a:t>
            </a:r>
            <a:r>
              <a:rPr lang="en-US" dirty="0">
                <a:solidFill>
                  <a:srgbClr val="FF0000"/>
                </a:solidFill>
              </a:rPr>
              <a:t>anomaly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Spatial mean </a:t>
            </a:r>
            <a:r>
              <a:rPr lang="en-US" dirty="0"/>
              <a:t>(e.g. jet streams) plus </a:t>
            </a:r>
            <a:r>
              <a:rPr lang="en-US" dirty="0">
                <a:solidFill>
                  <a:srgbClr val="7030A0"/>
                </a:solidFill>
              </a:rPr>
              <a:t>eddies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Balanced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(e.g. geostrophic) plus </a:t>
            </a:r>
            <a:r>
              <a:rPr lang="en-US" dirty="0">
                <a:solidFill>
                  <a:srgbClr val="00B050"/>
                </a:solidFill>
              </a:rPr>
              <a:t>imbalanced</a:t>
            </a:r>
          </a:p>
          <a:p>
            <a:pPr lvl="2"/>
            <a:r>
              <a:rPr lang="en-US" dirty="0" err="1"/>
              <a:t>Geostophy</a:t>
            </a:r>
            <a:r>
              <a:rPr lang="en-US" dirty="0"/>
              <a:t> may be a </a:t>
            </a:r>
            <a:r>
              <a:rPr lang="en-US" dirty="0">
                <a:solidFill>
                  <a:srgbClr val="00B050"/>
                </a:solidFill>
              </a:rPr>
              <a:t>good enough </a:t>
            </a:r>
            <a:r>
              <a:rPr lang="en-US" dirty="0"/>
              <a:t>approximation to the </a:t>
            </a:r>
            <a:r>
              <a:rPr lang="en-US" dirty="0" err="1">
                <a:solidFill>
                  <a:srgbClr val="00B050"/>
                </a:solidFill>
              </a:rPr>
              <a:t>advecting</a:t>
            </a:r>
            <a:r>
              <a:rPr lang="en-US" dirty="0">
                <a:solidFill>
                  <a:srgbClr val="00B050"/>
                </a:solidFill>
              </a:rPr>
              <a:t> flow</a:t>
            </a:r>
            <a:r>
              <a:rPr lang="en-US" dirty="0"/>
              <a:t>, or to the </a:t>
            </a:r>
            <a:r>
              <a:rPr lang="en-US" dirty="0">
                <a:solidFill>
                  <a:srgbClr val="00B050"/>
                </a:solidFill>
              </a:rPr>
              <a:t>advected momentum</a:t>
            </a:r>
            <a:r>
              <a:rPr lang="en-US" dirty="0"/>
              <a:t>, or both (</a:t>
            </a:r>
            <a:r>
              <a:rPr lang="en-US" dirty="0">
                <a:solidFill>
                  <a:srgbClr val="00B050"/>
                </a:solidFill>
              </a:rPr>
              <a:t>QG</a:t>
            </a:r>
            <a:r>
              <a:rPr lang="en-US" dirty="0"/>
              <a:t>)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These are all merely </a:t>
            </a:r>
            <a:r>
              <a:rPr lang="en-US" i="1" dirty="0"/>
              <a:t>definitions</a:t>
            </a:r>
            <a:r>
              <a:rPr lang="en-US" dirty="0"/>
              <a:t>: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 dirty="0">
                <a:solidFill>
                  <a:srgbClr val="0070C0"/>
                </a:solidFill>
              </a:rPr>
              <a:t>residual = total - approximation </a:t>
            </a:r>
          </a:p>
          <a:p>
            <a:pPr marL="45720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	Is it </a:t>
            </a:r>
            <a:r>
              <a:rPr lang="en-US" i="1" dirty="0"/>
              <a:t>useful? </a:t>
            </a:r>
            <a:r>
              <a:rPr lang="en-US" dirty="0"/>
              <a:t>Only if </a:t>
            </a:r>
            <a:r>
              <a:rPr lang="en-US" dirty="0">
                <a:solidFill>
                  <a:srgbClr val="FF0000"/>
                </a:solidFill>
              </a:rPr>
              <a:t>you intend something strategic! Keep your eyes on the concept, not just the algebra!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117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3D685-F818-964E-A405-9142CAF5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Calculus of fields </a:t>
            </a:r>
            <a:r>
              <a:rPr lang="en-US" i="1" dirty="0"/>
              <a:t>in space-time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3BCC3-7B9F-DB4D-BB42-E1117036A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7481"/>
            <a:ext cx="8229600" cy="5090615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rgbClr val="00B050"/>
                </a:solidFill>
              </a:rPr>
              <a:t>vectors </a:t>
            </a:r>
            <a:r>
              <a:rPr lang="en-US" dirty="0"/>
              <a:t>are objects with </a:t>
            </a:r>
            <a:r>
              <a:rPr lang="en-US" i="1" dirty="0">
                <a:solidFill>
                  <a:srgbClr val="00B050"/>
                </a:solidFill>
              </a:rPr>
              <a:t>direction, magnitude</a:t>
            </a:r>
          </a:p>
          <a:p>
            <a:endParaRPr lang="en-US" i="1" dirty="0">
              <a:solidFill>
                <a:srgbClr val="00B050"/>
              </a:solidFill>
            </a:endParaRPr>
          </a:p>
          <a:p>
            <a:r>
              <a:rPr lang="en-US" i="1" dirty="0">
                <a:solidFill>
                  <a:srgbClr val="7030A0"/>
                </a:solidFill>
              </a:rPr>
              <a:t>Kinematics </a:t>
            </a:r>
            <a:r>
              <a:rPr lang="en-US" dirty="0">
                <a:solidFill>
                  <a:srgbClr val="7030A0"/>
                </a:solidFill>
              </a:rPr>
              <a:t>in 2D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i="1" dirty="0">
                <a:solidFill>
                  <a:srgbClr val="7030A0"/>
                </a:solidFill>
              </a:rPr>
              <a:t>vorticity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i="1" dirty="0">
                <a:solidFill>
                  <a:srgbClr val="7030A0"/>
                </a:solidFill>
              </a:rPr>
              <a:t>divergence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i="1" dirty="0">
                <a:solidFill>
                  <a:srgbClr val="7030A0"/>
                </a:solidFill>
              </a:rPr>
              <a:t>deformation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i="1" dirty="0">
                <a:solidFill>
                  <a:srgbClr val="7030A0"/>
                </a:solidFill>
              </a:rPr>
              <a:t>shear = 1 + 3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721538-D5ED-DF48-A939-32CB81B2A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961" y="2514600"/>
            <a:ext cx="4356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78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3D685-F818-964E-A405-9142CAF5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Vectors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3BCC3-7B9F-DB4D-BB42-E1117036A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7481"/>
            <a:ext cx="8229600" cy="5090615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rgbClr val="00B050"/>
                </a:solidFill>
              </a:rPr>
              <a:t>vectors </a:t>
            </a:r>
            <a:r>
              <a:rPr lang="en-US" dirty="0"/>
              <a:t>are objects with </a:t>
            </a:r>
            <a:r>
              <a:rPr lang="en-US" i="1" dirty="0">
                <a:solidFill>
                  <a:srgbClr val="00B050"/>
                </a:solidFill>
              </a:rPr>
              <a:t>direction, magnitude</a:t>
            </a:r>
          </a:p>
          <a:p>
            <a:endParaRPr lang="en-US" dirty="0"/>
          </a:p>
          <a:p>
            <a:r>
              <a:rPr lang="en-US" dirty="0"/>
              <a:t>addition is straightforward (like walking) </a:t>
            </a:r>
          </a:p>
          <a:p>
            <a:r>
              <a:rPr lang="en-US" dirty="0"/>
              <a:t>multiplication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product of magnitudes, </a:t>
            </a:r>
          </a:p>
          <a:p>
            <a:pPr lvl="1"/>
            <a:r>
              <a:rPr lang="en-US" u="sng" dirty="0"/>
              <a:t>times</a:t>
            </a:r>
          </a:p>
          <a:p>
            <a:pPr lvl="2"/>
            <a:r>
              <a:rPr lang="en-US" b="1" dirty="0">
                <a:solidFill>
                  <a:srgbClr val="00B050"/>
                </a:solidFill>
              </a:rPr>
              <a:t>cosine of angle</a:t>
            </a:r>
            <a:r>
              <a:rPr lang="en-US" dirty="0">
                <a:solidFill>
                  <a:srgbClr val="00B050"/>
                </a:solidFill>
              </a:rPr>
              <a:t> between them (projection or shadow) for the </a:t>
            </a:r>
            <a:r>
              <a:rPr lang="en-US" dirty="0">
                <a:solidFill>
                  <a:srgbClr val="FF0000"/>
                </a:solidFill>
              </a:rPr>
              <a:t>scalar or inner or dot product</a:t>
            </a:r>
          </a:p>
          <a:p>
            <a:pPr lvl="2"/>
            <a:r>
              <a:rPr lang="en-US" b="1" dirty="0">
                <a:solidFill>
                  <a:srgbClr val="00B050"/>
                </a:solidFill>
              </a:rPr>
              <a:t>sine of angle </a:t>
            </a:r>
            <a:r>
              <a:rPr lang="en-US" dirty="0">
                <a:solidFill>
                  <a:srgbClr val="00B050"/>
                </a:solidFill>
              </a:rPr>
              <a:t>unit vector, </a:t>
            </a:r>
            <a:r>
              <a:rPr lang="en-US" u="sng" dirty="0"/>
              <a:t>times</a:t>
            </a:r>
            <a:r>
              <a:rPr lang="en-US" dirty="0">
                <a:solidFill>
                  <a:srgbClr val="00B050"/>
                </a:solidFill>
              </a:rPr>
              <a:t> unit vector orthogonal to both, for </a:t>
            </a:r>
            <a:r>
              <a:rPr lang="en-US" dirty="0">
                <a:solidFill>
                  <a:srgbClr val="FF0000"/>
                </a:solidFill>
              </a:rPr>
              <a:t>cross product (in 3D only)  </a:t>
            </a:r>
          </a:p>
        </p:txBody>
      </p:sp>
    </p:spTree>
    <p:extLst>
      <p:ext uri="{BB962C8B-B14F-4D97-AF65-F5344CB8AC3E}">
        <p14:creationId xmlns:p14="http://schemas.microsoft.com/office/powerpoint/2010/main" val="3902710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19FB9-6B25-A74C-A8F4-4FB93C969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(factor) </a:t>
            </a:r>
            <a:r>
              <a:rPr lang="en-US" u="sng" dirty="0">
                <a:solidFill>
                  <a:srgbClr val="00B050"/>
                </a:solidFill>
              </a:rPr>
              <a:t>operator</a:t>
            </a:r>
            <a:r>
              <a:rPr lang="en-US" dirty="0"/>
              <a:t>(operand)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732ED-99C7-FE47-9273-D2134C66C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derivative (of ANYTHING)</a:t>
            </a:r>
          </a:p>
          <a:p>
            <a:r>
              <a:rPr lang="en-US" dirty="0"/>
              <a:t>∂/∂t</a:t>
            </a:r>
          </a:p>
          <a:p>
            <a:pPr lvl="1"/>
            <a:r>
              <a:rPr lang="en-US" dirty="0"/>
              <a:t>clearer as ∂/∂t()</a:t>
            </a:r>
          </a:p>
          <a:p>
            <a:pPr lvl="1"/>
            <a:r>
              <a:rPr lang="en-US" dirty="0"/>
              <a:t>anything to left is </a:t>
            </a:r>
            <a:r>
              <a:rPr lang="en-US" i="1" dirty="0"/>
              <a:t>multiplied</a:t>
            </a:r>
          </a:p>
          <a:p>
            <a:pPr lvl="1"/>
            <a:r>
              <a:rPr lang="en-US" dirty="0"/>
              <a:t>anything to right is </a:t>
            </a:r>
            <a:r>
              <a:rPr lang="en-US" i="1" dirty="0"/>
              <a:t>operated on </a:t>
            </a:r>
          </a:p>
        </p:txBody>
      </p:sp>
    </p:spTree>
    <p:extLst>
      <p:ext uri="{BB962C8B-B14F-4D97-AF65-F5344CB8AC3E}">
        <p14:creationId xmlns:p14="http://schemas.microsoft.com/office/powerpoint/2010/main" val="2653365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A78D2-DCAA-584A-A6E0-D3B6BE640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7030A0"/>
                </a:solidFill>
              </a:rPr>
              <a:t>V dot grad</a:t>
            </a:r>
            <a:r>
              <a:rPr lang="en-US" dirty="0"/>
              <a:t>: a useful combination of vector and operator notation: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6AD0A2-E9B3-DD45-B678-875E53BEE8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5793" y="4550782"/>
            <a:ext cx="6273800" cy="10541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F650F1-0594-A14A-B5AA-2B2C06BCF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757" y="1660000"/>
            <a:ext cx="6324600" cy="1054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8A58C6-5F6F-5743-9C36-485006AD08C9}"/>
              </a:ext>
            </a:extLst>
          </p:cNvPr>
          <p:cNvSpPr txBox="1"/>
          <p:nvPr/>
        </p:nvSpPr>
        <p:spPr>
          <a:xfrm>
            <a:off x="1378423" y="3930554"/>
            <a:ext cx="5730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Or if we use p as a vertical coordinate,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73FCAC-D618-4641-838E-505511AF7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387" y="2817219"/>
            <a:ext cx="2616200" cy="977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471FD0-3715-4145-8AEA-E7F57D767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3807" y="5686096"/>
            <a:ext cx="42545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07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  <a:ea typeface="ＭＳ Ｐゴシック" pitchFamily="-111" charset="-128"/>
            <a:cs typeface="ＭＳ Ｐゴシック" pitchFamily="-11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  <a:ea typeface="ＭＳ Ｐゴシック" pitchFamily="-111" charset="-128"/>
            <a:cs typeface="ＭＳ Ｐゴシック" pitchFamily="-11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  <a:ea typeface="ＭＳ Ｐゴシック" pitchFamily="-111" charset="-128"/>
            <a:cs typeface="ＭＳ Ｐゴシック" pitchFamily="-11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  <a:ea typeface="ＭＳ Ｐゴシック" pitchFamily="-111" charset="-128"/>
            <a:cs typeface="ＭＳ Ｐゴシック" pitchFamily="-11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66CC"/>
      </a:dk2>
      <a:lt2>
        <a:srgbClr val="CBCBCB"/>
      </a:lt2>
      <a:accent1>
        <a:srgbClr val="009999"/>
      </a:accent1>
      <a:accent2>
        <a:srgbClr val="FF9933"/>
      </a:accent2>
      <a:accent3>
        <a:srgbClr val="AAB8E2"/>
      </a:accent3>
      <a:accent4>
        <a:srgbClr val="DADADA"/>
      </a:accent4>
      <a:accent5>
        <a:srgbClr val="AACACA"/>
      </a:accent5>
      <a:accent6>
        <a:srgbClr val="E78A2D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905</TotalTime>
  <Words>3826</Words>
  <Application>Microsoft Macintosh PowerPoint</Application>
  <PresentationFormat>On-screen Show (4:3)</PresentationFormat>
  <Paragraphs>525</Paragraphs>
  <Slides>56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56</vt:i4>
      </vt:variant>
    </vt:vector>
  </HeadingPairs>
  <TitlesOfParts>
    <vt:vector size="69" baseType="lpstr">
      <vt:lpstr>Academy Engraved LET Plain</vt:lpstr>
      <vt:lpstr>Arial</vt:lpstr>
      <vt:lpstr>Braggadocio</vt:lpstr>
      <vt:lpstr>Calibri</vt:lpstr>
      <vt:lpstr>Symbol</vt:lpstr>
      <vt:lpstr>Tahoma</vt:lpstr>
      <vt:lpstr>Times</vt:lpstr>
      <vt:lpstr>Times New Roman</vt:lpstr>
      <vt:lpstr>Wingdings</vt:lpstr>
      <vt:lpstr>Office Theme</vt:lpstr>
      <vt:lpstr>Blank Presentation</vt:lpstr>
      <vt:lpstr>1_Blank Presentation</vt:lpstr>
      <vt:lpstr>Contemporary</vt:lpstr>
      <vt:lpstr>Revisiting what we learned</vt:lpstr>
      <vt:lpstr>Part I: Grammar (fundamentals)</vt:lpstr>
      <vt:lpstr>Physical units: made for this science!</vt:lpstr>
      <vt:lpstr>Calculus of multi-dimensional fields</vt:lpstr>
      <vt:lpstr>Calculus of fields in space-time</vt:lpstr>
      <vt:lpstr>Calculus of fields in space-time</vt:lpstr>
      <vt:lpstr>Vectors</vt:lpstr>
      <vt:lpstr>(factor) operator(operand)</vt:lpstr>
      <vt:lpstr>V dot grad: a useful combination of vector and operator notation:</vt:lpstr>
      <vt:lpstr>del dot V: the divergence of V</vt:lpstr>
      <vt:lpstr>Ready to use Laws of Physics!</vt:lpstr>
      <vt:lpstr>OK, we assembled the ”governing”  partial differential equations (PDEs)</vt:lpstr>
      <vt:lpstr>What can we do with the PDEs I</vt:lpstr>
      <vt:lpstr>What PDE terms to throw out?</vt:lpstr>
      <vt:lpstr>PowerPoint Presentation</vt:lpstr>
      <vt:lpstr>What can we do with the PDEs II</vt:lpstr>
      <vt:lpstr>Conservation quasi-laws</vt:lpstr>
      <vt:lpstr>Holy Grail: eliminate RHS terms!</vt:lpstr>
      <vt:lpstr>Heh heh ... did I say "any cost"... ? gulp</vt:lpstr>
      <vt:lpstr>Conservation quasi-laws</vt:lpstr>
      <vt:lpstr>Conservation quasi-laws</vt:lpstr>
      <vt:lpstr>stationary Rossby waves</vt:lpstr>
      <vt:lpstr>Conservation quasi-laws</vt:lpstr>
      <vt:lpstr>Conservation quasi-laws</vt:lpstr>
      <vt:lpstr>What can we do with the PDEs III</vt:lpstr>
      <vt:lpstr>PowerPoint Presentation</vt:lpstr>
      <vt:lpstr>mean J maintains mean state, gradients of J make it go</vt:lpstr>
      <vt:lpstr>Part II: Logic  (combining “grammar” elements)</vt:lpstr>
      <vt:lpstr>Thermal wind balance</vt:lpstr>
      <vt:lpstr>PowerPoint Presentation</vt:lpstr>
      <vt:lpstr>PowerPoint Presentation</vt:lpstr>
      <vt:lpstr>Since our main weather concern is in the lower troposphere (where water is),</vt:lpstr>
      <vt:lpstr>conditional instability</vt:lpstr>
      <vt:lpstr>conditional instability</vt:lpstr>
      <vt:lpstr>horizontal instability</vt:lpstr>
      <vt:lpstr>Heating and cooling driven flows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Heating and cooling driven flows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Polar vortex is unstable: </vt:lpstr>
      <vt:lpstr>Part III: Rhetoric</vt:lpstr>
      <vt:lpstr>Dividing the flow into parts </vt:lpstr>
      <vt:lpstr>Other decompositions</vt:lpstr>
      <vt:lpstr>Dividing the flow into parts </vt:lpstr>
      <vt:lpstr>Dividing the flow into parts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Putting the pieces together at end of 405</dc:title>
  <dc:creator>Brian Mapes</dc:creator>
  <cp:lastModifiedBy>Mapes, Brian Earle</cp:lastModifiedBy>
  <cp:revision>248</cp:revision>
  <cp:lastPrinted>2011-04-21T18:10:04Z</cp:lastPrinted>
  <dcterms:created xsi:type="dcterms:W3CDTF">2011-04-21T17:51:48Z</dcterms:created>
  <dcterms:modified xsi:type="dcterms:W3CDTF">2020-11-18T11:13:26Z</dcterms:modified>
</cp:coreProperties>
</file>